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9" r:id="rId2"/>
    <p:sldId id="261" r:id="rId3"/>
    <p:sldId id="262" r:id="rId4"/>
    <p:sldId id="263" r:id="rId5"/>
    <p:sldId id="268" r:id="rId6"/>
    <p:sldId id="270" r:id="rId7"/>
    <p:sldId id="269" r:id="rId8"/>
    <p:sldId id="271" r:id="rId9"/>
    <p:sldId id="272" r:id="rId10"/>
    <p:sldId id="273" r:id="rId11"/>
    <p:sldId id="274" r:id="rId12"/>
    <p:sldId id="275" r:id="rId13"/>
    <p:sldId id="279" r:id="rId14"/>
    <p:sldId id="276" r:id="rId15"/>
    <p:sldId id="277" r:id="rId16"/>
    <p:sldId id="278" r:id="rId17"/>
    <p:sldId id="280" r:id="rId18"/>
    <p:sldId id="281" r:id="rId19"/>
    <p:sldId id="282" r:id="rId20"/>
    <p:sldId id="283" r:id="rId21"/>
    <p:sldId id="284" r:id="rId22"/>
  </p:sldIdLst>
  <p:sldSz cx="9902825" cy="6894513"/>
  <p:notesSz cx="6858000" cy="9144000"/>
  <p:defaultTextStyle>
    <a:defPPr>
      <a:defRPr lang="de-DE"/>
    </a:defPPr>
    <a:lvl1pPr marL="0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9923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9846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9769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9691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9614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9537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9460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9383" algn="l" defTabSz="47992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A0"/>
    <a:srgbClr val="125D96"/>
    <a:srgbClr val="FF0000"/>
    <a:srgbClr val="2A1642"/>
    <a:srgbClr val="737373"/>
    <a:srgbClr val="666666"/>
    <a:srgbClr val="BFBFBF"/>
    <a:srgbClr val="D9D9D9"/>
    <a:srgbClr val="720323"/>
    <a:srgbClr val="E78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1" autoAdjust="0"/>
    <p:restoredTop sz="88901" autoAdjust="0"/>
  </p:normalViewPr>
  <p:slideViewPr>
    <p:cSldViewPr snapToGrid="0" snapToObjects="1" showGuides="1">
      <p:cViewPr>
        <p:scale>
          <a:sx n="100" d="100"/>
          <a:sy n="100" d="100"/>
        </p:scale>
        <p:origin x="-822" y="216"/>
      </p:cViewPr>
      <p:guideLst>
        <p:guide orient="horz" pos="3535"/>
        <p:guide orient="horz" pos="4055"/>
        <p:guide orient="horz" pos="290"/>
        <p:guide orient="horz" pos="765"/>
        <p:guide orient="horz" pos="1224"/>
        <p:guide orient="horz" pos="2088"/>
        <p:guide orient="horz" pos="2216"/>
        <p:guide orient="horz" pos="1037"/>
        <p:guide pos="583"/>
        <p:guide pos="5953"/>
        <p:guide pos="3211"/>
        <p:guide pos="28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7DC38-94F5-9547-9680-E38E727ABBDD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E247E-7341-4940-92C6-C865B9847900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002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23DCB-DC38-2E45-8B8D-293CB920D6F9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6788" y="685800"/>
            <a:ext cx="4924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92928-3139-B249-93FA-0725BACF376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6219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6743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265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3074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315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0847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8324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418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62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142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819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854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591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411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31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92928-3139-B249-93FA-0725BACF3768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63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712" y="2141768"/>
            <a:ext cx="8417401" cy="1477852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424" y="3906891"/>
            <a:ext cx="6931978" cy="17619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9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9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9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9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9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520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6281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776125" y="277696"/>
            <a:ext cx="2412094" cy="591459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6404" y="277696"/>
            <a:ext cx="7074675" cy="591459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938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6784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255" y="4430363"/>
            <a:ext cx="8417401" cy="1369327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255" y="2922189"/>
            <a:ext cx="8417401" cy="1508174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99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984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97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9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96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95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9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57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6404" y="1616700"/>
            <a:ext cx="4743385" cy="457559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44835" y="1616700"/>
            <a:ext cx="4743384" cy="457559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4229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1" y="276100"/>
            <a:ext cx="8912543" cy="1149086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141" y="1543286"/>
            <a:ext cx="4375467" cy="64316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923" indent="0">
              <a:buNone/>
              <a:defRPr sz="2100" b="1"/>
            </a:lvl2pPr>
            <a:lvl3pPr marL="959846" indent="0">
              <a:buNone/>
              <a:defRPr sz="1900" b="1"/>
            </a:lvl3pPr>
            <a:lvl4pPr marL="1439769" indent="0">
              <a:buNone/>
              <a:defRPr sz="1700" b="1"/>
            </a:lvl4pPr>
            <a:lvl5pPr marL="1919691" indent="0">
              <a:buNone/>
              <a:defRPr sz="1700" b="1"/>
            </a:lvl5pPr>
            <a:lvl6pPr marL="2399614" indent="0">
              <a:buNone/>
              <a:defRPr sz="1700" b="1"/>
            </a:lvl6pPr>
            <a:lvl7pPr marL="2879537" indent="0">
              <a:buNone/>
              <a:defRPr sz="1700" b="1"/>
            </a:lvl7pPr>
            <a:lvl8pPr marL="3359460" indent="0">
              <a:buNone/>
              <a:defRPr sz="1700" b="1"/>
            </a:lvl8pPr>
            <a:lvl9pPr marL="3839383" indent="0">
              <a:buNone/>
              <a:defRPr sz="17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141" y="2186454"/>
            <a:ext cx="4375467" cy="39723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0498" y="1543286"/>
            <a:ext cx="4377186" cy="643168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923" indent="0">
              <a:buNone/>
              <a:defRPr sz="2100" b="1"/>
            </a:lvl2pPr>
            <a:lvl3pPr marL="959846" indent="0">
              <a:buNone/>
              <a:defRPr sz="1900" b="1"/>
            </a:lvl3pPr>
            <a:lvl4pPr marL="1439769" indent="0">
              <a:buNone/>
              <a:defRPr sz="1700" b="1"/>
            </a:lvl4pPr>
            <a:lvl5pPr marL="1919691" indent="0">
              <a:buNone/>
              <a:defRPr sz="1700" b="1"/>
            </a:lvl5pPr>
            <a:lvl6pPr marL="2399614" indent="0">
              <a:buNone/>
              <a:defRPr sz="1700" b="1"/>
            </a:lvl6pPr>
            <a:lvl7pPr marL="2879537" indent="0">
              <a:buNone/>
              <a:defRPr sz="1700" b="1"/>
            </a:lvl7pPr>
            <a:lvl8pPr marL="3359460" indent="0">
              <a:buNone/>
              <a:defRPr sz="1700" b="1"/>
            </a:lvl8pPr>
            <a:lvl9pPr marL="3839383" indent="0">
              <a:buNone/>
              <a:defRPr sz="17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0498" y="2186454"/>
            <a:ext cx="4377186" cy="39723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8384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53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133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142" y="274504"/>
            <a:ext cx="3257961" cy="11682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1730" y="274504"/>
            <a:ext cx="5535954" cy="588427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142" y="1442741"/>
            <a:ext cx="3257961" cy="4716039"/>
          </a:xfrm>
        </p:spPr>
        <p:txBody>
          <a:bodyPr/>
          <a:lstStyle>
            <a:lvl1pPr marL="0" indent="0">
              <a:buNone/>
              <a:defRPr sz="1500"/>
            </a:lvl1pPr>
            <a:lvl2pPr marL="479923" indent="0">
              <a:buNone/>
              <a:defRPr sz="1300"/>
            </a:lvl2pPr>
            <a:lvl3pPr marL="959846" indent="0">
              <a:buNone/>
              <a:defRPr sz="1000"/>
            </a:lvl3pPr>
            <a:lvl4pPr marL="1439769" indent="0">
              <a:buNone/>
              <a:defRPr sz="900"/>
            </a:lvl4pPr>
            <a:lvl5pPr marL="1919691" indent="0">
              <a:buNone/>
              <a:defRPr sz="900"/>
            </a:lvl5pPr>
            <a:lvl6pPr marL="2399614" indent="0">
              <a:buNone/>
              <a:defRPr sz="900"/>
            </a:lvl6pPr>
            <a:lvl7pPr marL="2879537" indent="0">
              <a:buNone/>
              <a:defRPr sz="900"/>
            </a:lvl7pPr>
            <a:lvl8pPr marL="3359460" indent="0">
              <a:buNone/>
              <a:defRPr sz="900"/>
            </a:lvl8pPr>
            <a:lvl9pPr marL="3839383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6715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023" y="4826159"/>
            <a:ext cx="5941695" cy="56975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023" y="616037"/>
            <a:ext cx="5941695" cy="4136708"/>
          </a:xfrm>
        </p:spPr>
        <p:txBody>
          <a:bodyPr/>
          <a:lstStyle>
            <a:lvl1pPr marL="0" indent="0">
              <a:buNone/>
              <a:defRPr sz="3400"/>
            </a:lvl1pPr>
            <a:lvl2pPr marL="479923" indent="0">
              <a:buNone/>
              <a:defRPr sz="2900"/>
            </a:lvl2pPr>
            <a:lvl3pPr marL="959846" indent="0">
              <a:buNone/>
              <a:defRPr sz="2500"/>
            </a:lvl3pPr>
            <a:lvl4pPr marL="1439769" indent="0">
              <a:buNone/>
              <a:defRPr sz="2100"/>
            </a:lvl4pPr>
            <a:lvl5pPr marL="1919691" indent="0">
              <a:buNone/>
              <a:defRPr sz="2100"/>
            </a:lvl5pPr>
            <a:lvl6pPr marL="2399614" indent="0">
              <a:buNone/>
              <a:defRPr sz="2100"/>
            </a:lvl6pPr>
            <a:lvl7pPr marL="2879537" indent="0">
              <a:buNone/>
              <a:defRPr sz="2100"/>
            </a:lvl7pPr>
            <a:lvl8pPr marL="3359460" indent="0">
              <a:buNone/>
              <a:defRPr sz="2100"/>
            </a:lvl8pPr>
            <a:lvl9pPr marL="3839383" indent="0">
              <a:buNone/>
              <a:defRPr sz="21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023" y="5395915"/>
            <a:ext cx="5941695" cy="809147"/>
          </a:xfrm>
        </p:spPr>
        <p:txBody>
          <a:bodyPr/>
          <a:lstStyle>
            <a:lvl1pPr marL="0" indent="0">
              <a:buNone/>
              <a:defRPr sz="1500"/>
            </a:lvl1pPr>
            <a:lvl2pPr marL="479923" indent="0">
              <a:buNone/>
              <a:defRPr sz="1300"/>
            </a:lvl2pPr>
            <a:lvl3pPr marL="959846" indent="0">
              <a:buNone/>
              <a:defRPr sz="1000"/>
            </a:lvl3pPr>
            <a:lvl4pPr marL="1439769" indent="0">
              <a:buNone/>
              <a:defRPr sz="900"/>
            </a:lvl4pPr>
            <a:lvl5pPr marL="1919691" indent="0">
              <a:buNone/>
              <a:defRPr sz="900"/>
            </a:lvl5pPr>
            <a:lvl6pPr marL="2399614" indent="0">
              <a:buNone/>
              <a:defRPr sz="900"/>
            </a:lvl6pPr>
            <a:lvl7pPr marL="2879537" indent="0">
              <a:buNone/>
              <a:defRPr sz="900"/>
            </a:lvl7pPr>
            <a:lvl8pPr marL="3359460" indent="0">
              <a:buNone/>
              <a:defRPr sz="900"/>
            </a:lvl8pPr>
            <a:lvl9pPr marL="3839383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3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B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95141" y="276100"/>
            <a:ext cx="8912543" cy="1149086"/>
          </a:xfrm>
          <a:prstGeom prst="rect">
            <a:avLst/>
          </a:prstGeom>
        </p:spPr>
        <p:txBody>
          <a:bodyPr vert="horz" lIns="95985" tIns="47992" rIns="95985" bIns="47992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141" y="1608720"/>
            <a:ext cx="8912543" cy="4550060"/>
          </a:xfrm>
          <a:prstGeom prst="rect">
            <a:avLst/>
          </a:prstGeom>
        </p:spPr>
        <p:txBody>
          <a:bodyPr vert="horz" lIns="95985" tIns="47992" rIns="95985" bIns="47992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141" y="6390193"/>
            <a:ext cx="2310659" cy="367069"/>
          </a:xfrm>
          <a:prstGeom prst="rect">
            <a:avLst/>
          </a:prstGeom>
        </p:spPr>
        <p:txBody>
          <a:bodyPr vert="horz" lIns="95985" tIns="47992" rIns="95985" bIns="4799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A53A9-7910-454B-85DB-727954583411}" type="datetimeFigureOut">
              <a:rPr lang="de-DE" smtClean="0"/>
              <a:pPr/>
              <a:t>13.01.2015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3465" y="6390193"/>
            <a:ext cx="3135895" cy="367069"/>
          </a:xfrm>
          <a:prstGeom prst="rect">
            <a:avLst/>
          </a:prstGeom>
        </p:spPr>
        <p:txBody>
          <a:bodyPr vert="horz" lIns="95985" tIns="47992" rIns="95985" bIns="4799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7025" y="6390193"/>
            <a:ext cx="2310659" cy="367069"/>
          </a:xfrm>
          <a:prstGeom prst="rect">
            <a:avLst/>
          </a:prstGeom>
        </p:spPr>
        <p:txBody>
          <a:bodyPr vert="horz" lIns="95985" tIns="47992" rIns="95985" bIns="4799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087A6-6F81-F840-92C2-AB8D20286AB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63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9923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42" indent="-359942" algn="l" defTabSz="479923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9875" indent="-299952" algn="l" defTabSz="479923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9807" indent="-239961" algn="l" defTabSz="479923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730" indent="-239961" algn="l" defTabSz="479923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653" indent="-239961" algn="l" defTabSz="479923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9576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9498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421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9344" indent="-239961" algn="l" defTabSz="479923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9923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9846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769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9691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614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537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9460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9383" algn="l" defTabSz="47992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5KZKqMFyG8" TargetMode="External"/><Relationship Id="rId4" Type="http://schemas.openxmlformats.org/officeDocument/2006/relationships/image" Target="../media/image5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Warum heute noch </a:t>
            </a:r>
            <a:r>
              <a:rPr lang="de-DE" sz="2900" b="1" i="1" dirty="0" smtClean="0">
                <a:solidFill>
                  <a:srgbClr val="125D96"/>
                </a:solidFill>
                <a:latin typeface="Verdana"/>
                <a:cs typeface="Verdana"/>
              </a:rPr>
              <a:t>Das Kapital </a:t>
            </a: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lesen?</a:t>
            </a:r>
            <a:endParaRPr lang="de-DE" sz="25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0850" y="2954389"/>
            <a:ext cx="8999538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Gegenstand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ist die kapitalistische Produktionsweise «in ihrem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idealen</a:t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Durchschnitt</a:t>
            </a:r>
            <a:r>
              <a:rPr lang="de-DE" altLang="ja-JP" sz="1700" dirty="0">
                <a:solidFill>
                  <a:srgbClr val="005FA0"/>
                </a:solidFill>
                <a:latin typeface="Verdana"/>
                <a:cs typeface="Verdana"/>
              </a:rPr>
              <a:t>»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 (MEW 25: 839), aber: Kapitalismus existiert immer nur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in historisch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-konkreten Ausprägungen. Die </a:t>
            </a:r>
            <a:r>
              <a:rPr lang="de-DE" sz="1700" dirty="0" err="1" smtClean="0">
                <a:solidFill>
                  <a:srgbClr val="005FA0"/>
                </a:solidFill>
                <a:latin typeface="Verdana"/>
                <a:cs typeface="Verdana"/>
              </a:rPr>
              <a:t>Marxsche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Analyse bewegt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sich auf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einer abstrakten Ebene.</a:t>
            </a:r>
            <a:endParaRPr lang="de-DE" sz="1700" dirty="0">
              <a:solidFill>
                <a:srgbClr val="005FA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0850" y="1607415"/>
            <a:ext cx="2982819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b="1" dirty="0" smtClean="0">
                <a:solidFill>
                  <a:srgbClr val="005FA0"/>
                </a:solidFill>
                <a:latin typeface="Verdana"/>
                <a:cs typeface="Verdana"/>
              </a:rPr>
              <a:t>Weil es brandaktuell ist!</a:t>
            </a:r>
            <a:endParaRPr lang="de-DE" sz="17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54025" y="1875358"/>
            <a:ext cx="899795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Marx stellt sich die Frage: Was macht den Kapitalismus zum Kapitalismus?</a:t>
            </a:r>
          </a:p>
        </p:txBody>
      </p:sp>
      <p:sp>
        <p:nvSpPr>
          <p:cNvPr id="13" name="Rechteck 12"/>
          <p:cNvSpPr/>
          <p:nvPr/>
        </p:nvSpPr>
        <p:spPr>
          <a:xfrm>
            <a:off x="450850" y="4423990"/>
            <a:ext cx="662541" cy="26161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b="1" dirty="0">
                <a:solidFill>
                  <a:srgbClr val="005FA0"/>
                </a:solidFill>
                <a:latin typeface="Verdana"/>
                <a:cs typeface="Verdana"/>
              </a:rPr>
              <a:t>Aber: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0850" y="4690705"/>
            <a:ext cx="899953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49263">
              <a:lnSpc>
                <a:spcPts val="2000"/>
              </a:lnSpc>
              <a:buSzPct val="54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Es gibt verschiedene Lesarten des </a:t>
            </a:r>
            <a:r>
              <a:rPr lang="de-DE" sz="1700" i="1" dirty="0">
                <a:solidFill>
                  <a:srgbClr val="125D96"/>
                </a:solidFill>
                <a:latin typeface="Verdana"/>
                <a:cs typeface="Verdana"/>
              </a:rPr>
              <a:t>Kapital</a:t>
            </a:r>
            <a:r>
              <a:rPr lang="de-DE" sz="1700" dirty="0">
                <a:solidFill>
                  <a:srgbClr val="125D96"/>
                </a:solidFill>
                <a:latin typeface="Verdana"/>
                <a:cs typeface="Verdana"/>
              </a:rPr>
              <a:t>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– jeweils als Antwort auf die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Frage: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50850" y="2283211"/>
            <a:ext cx="968057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Er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untersucht nicht ein Land (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z.</a:t>
            </a:r>
            <a:r>
              <a:rPr lang="de-DE" sz="1700" spc="-300" dirty="0" smtClean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B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.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den englischen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Kapitalismus von 1860) </a:t>
            </a:r>
            <a:b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oder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eine bestimmte Epoche (z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.</a:t>
            </a:r>
            <a:r>
              <a:rPr lang="de-DE" sz="1700" spc="-300" dirty="0">
                <a:solidFill>
                  <a:srgbClr val="005FA0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B. die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beginnende Industrialisierung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).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450850" y="5096315"/>
            <a:ext cx="8999538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ist Kapitalismus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historisch entstanden</a:t>
            </a:r>
            <a:r>
              <a:rPr lang="de-DE" sz="1700" dirty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/>
            </a:r>
            <a:b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</a:b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und wie hat er sich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entwickelt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?</a:t>
            </a:r>
          </a:p>
        </p:txBody>
      </p:sp>
      <p:sp>
        <p:nvSpPr>
          <p:cNvPr id="17" name="Rechteck 16"/>
          <p:cNvSpPr/>
          <p:nvPr/>
        </p:nvSpPr>
        <p:spPr>
          <a:xfrm>
            <a:off x="450850" y="5766157"/>
            <a:ext cx="899953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sah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Kapitalismus im 19. Jahrhundert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aus?</a:t>
            </a:r>
          </a:p>
        </p:txBody>
      </p:sp>
      <p:sp>
        <p:nvSpPr>
          <p:cNvPr id="18" name="Rechteck 17"/>
          <p:cNvSpPr/>
          <p:nvPr/>
        </p:nvSpPr>
        <p:spPr>
          <a:xfrm>
            <a:off x="450850" y="6174942"/>
            <a:ext cx="633941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 defTabSz="449263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sz="1700" dirty="0" smtClean="0">
                <a:solidFill>
                  <a:srgbClr val="720323"/>
                </a:solidFill>
                <a:latin typeface="Verdana"/>
                <a:cs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funktioniert Kapitalismus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grundsätzlich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?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581" y="5212623"/>
            <a:ext cx="2986804" cy="118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7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/>
      <p:bldP spid="13" grpId="0"/>
      <p:bldP spid="14" grpId="0"/>
      <p:bldP spid="11" grpId="0"/>
      <p:bldP spid="16" grpId="0"/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4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800" b="1" dirty="0" smtClean="0">
                <a:solidFill>
                  <a:srgbClr val="005FA0"/>
                </a:solidFill>
                <a:latin typeface="Verdana"/>
                <a:cs typeface="Verdana"/>
              </a:rPr>
              <a:t>Geld: selbständige Verkörperung von Wert</a:t>
            </a:r>
            <a:endParaRPr lang="de-DE" sz="28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52438" y="1667762"/>
            <a:ext cx="89878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03225">
              <a:lnSpc>
                <a:spcPts val="2000"/>
              </a:lnSpc>
              <a:tabLst>
                <a:tab pos="0" algn="l"/>
                <a:tab pos="401638" algn="l"/>
                <a:tab pos="804863" algn="l"/>
                <a:tab pos="1209675" algn="l"/>
                <a:tab pos="1612900" algn="l"/>
                <a:tab pos="2016125" algn="l"/>
                <a:tab pos="2420938" algn="l"/>
                <a:tab pos="2824163" algn="l"/>
                <a:tab pos="3227388" algn="l"/>
                <a:tab pos="3632200" algn="l"/>
                <a:tab pos="4035425" algn="l"/>
                <a:tab pos="4438650" algn="l"/>
                <a:tab pos="4843463" algn="l"/>
                <a:tab pos="5246688" algn="l"/>
                <a:tab pos="5649913" algn="l"/>
                <a:tab pos="6054725" algn="l"/>
                <a:tab pos="6457950" algn="l"/>
                <a:tab pos="6861175" algn="l"/>
                <a:tab pos="7265988" algn="l"/>
                <a:tab pos="7669213" algn="l"/>
                <a:tab pos="8072438" algn="l"/>
              </a:tabLst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Der </a:t>
            </a:r>
            <a:r>
              <a:rPr lang="de-DE" sz="1700" dirty="0">
                <a:solidFill>
                  <a:srgbClr val="E78444"/>
                </a:solidFill>
                <a:latin typeface="Verdana"/>
                <a:ea typeface="Times New Roman" charset="0"/>
                <a:cs typeface="Times New Roman" charset="0"/>
              </a:rPr>
              <a:t>Wert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 ist mit den Sinnen nicht fassbar. Er wird nur im Verhältnis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zweier </a:t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Waren als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Tauschwert sichtbar. Marx nennt den Wert deshalb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ein «Gedankending», den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eine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«gespenstische Gegenständlichkeit»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auszeichnet.</a:t>
            </a:r>
          </a:p>
        </p:txBody>
      </p:sp>
      <p:pic>
        <p:nvPicPr>
          <p:cNvPr id="18" name="Bild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14" y="1517919"/>
            <a:ext cx="661066" cy="886430"/>
          </a:xfrm>
          <a:prstGeom prst="rect">
            <a:avLst/>
          </a:prstGeom>
        </p:spPr>
      </p:pic>
      <p:pic>
        <p:nvPicPr>
          <p:cNvPr id="19" name="Bild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133" y="2655355"/>
            <a:ext cx="1093705" cy="828565"/>
          </a:xfrm>
          <a:prstGeom prst="rect">
            <a:avLst/>
          </a:prstGeom>
        </p:spPr>
      </p:pic>
      <p:grpSp>
        <p:nvGrpSpPr>
          <p:cNvPr id="23" name="Gruppierung 22"/>
          <p:cNvGrpSpPr/>
          <p:nvPr/>
        </p:nvGrpSpPr>
        <p:grpSpPr>
          <a:xfrm>
            <a:off x="3327399" y="3564193"/>
            <a:ext cx="6231466" cy="2905426"/>
            <a:chOff x="3225795" y="1235590"/>
            <a:chExt cx="6231466" cy="2905426"/>
          </a:xfrm>
        </p:grpSpPr>
        <p:pic>
          <p:nvPicPr>
            <p:cNvPr id="24" name="Bild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7269" y="3123512"/>
              <a:ext cx="1189992" cy="1017504"/>
            </a:xfrm>
            <a:prstGeom prst="rect">
              <a:avLst/>
            </a:prstGeom>
          </p:spPr>
        </p:pic>
        <p:grpSp>
          <p:nvGrpSpPr>
            <p:cNvPr id="25" name="Gruppierung 24"/>
            <p:cNvGrpSpPr/>
            <p:nvPr/>
          </p:nvGrpSpPr>
          <p:grpSpPr>
            <a:xfrm>
              <a:off x="3225795" y="1235590"/>
              <a:ext cx="5190065" cy="2719596"/>
              <a:chOff x="3225795" y="1376335"/>
              <a:chExt cx="5190065" cy="2739246"/>
            </a:xfrm>
          </p:grpSpPr>
          <p:sp>
            <p:nvSpPr>
              <p:cNvPr id="26" name="Ovale Legende 25"/>
              <p:cNvSpPr/>
              <p:nvPr/>
            </p:nvSpPr>
            <p:spPr>
              <a:xfrm flipH="1">
                <a:off x="3225795" y="1376335"/>
                <a:ext cx="5190065" cy="2739246"/>
              </a:xfrm>
              <a:prstGeom prst="wedgeEllipseCallout">
                <a:avLst>
                  <a:gd name="adj1" fmla="val -44155"/>
                  <a:gd name="adj2" fmla="val 44014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3403596" y="1672063"/>
                <a:ext cx="4863673" cy="2204017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>
                  <a:lnSpc>
                    <a:spcPts val="1900"/>
                  </a:lnSpc>
                </a:pP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Es ist als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ob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neben </a:t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und außer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Löwen,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Tigern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Hasen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/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und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allen andern wirklichen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Thieren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/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die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gruppirt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die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verschiednen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Geschlechter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Arten, Unterarten, Familien usw. des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Thierreichs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bilden,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auch 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noch</a:t>
                </a:r>
                <a:r>
                  <a:rPr lang="de-DE" sz="1700" dirty="0">
                    <a:solidFill>
                      <a:srgbClr val="125D96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r>
                  <a:rPr lang="de-DE" sz="1700" i="1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das Thier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existirte</a:t>
                </a:r>
                <a:r>
                  <a:rPr lang="de-DE" sz="17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, 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die individuelle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Incarnation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 </a:t>
                </a:r>
                <a:b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</a:b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des ganzen </a:t>
                </a:r>
                <a:r>
                  <a:rPr lang="de-DE" sz="1700" dirty="0" err="1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Thierreichs</a:t>
                </a:r>
                <a:r>
                  <a:rPr lang="de-DE" sz="1700" dirty="0" smtClean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. </a:t>
                </a:r>
                <a:endParaRPr lang="de-DE" sz="1700" dirty="0">
                  <a:solidFill>
                    <a:srgbClr val="005FA0"/>
                  </a:solidFill>
                  <a:latin typeface="Verdana"/>
                  <a:ea typeface="Times New Roman" charset="0"/>
                  <a:cs typeface="Times New Roman" charset="0"/>
                </a:endParaRPr>
              </a:p>
              <a:p>
                <a:pPr algn="ctr">
                  <a:lnSpc>
                    <a:spcPts val="1900"/>
                  </a:lnSpc>
                </a:pPr>
                <a:r>
                  <a:rPr lang="de-DE" sz="1400" dirty="0">
                    <a:solidFill>
                      <a:srgbClr val="005FA0"/>
                    </a:solidFill>
                    <a:latin typeface="Verdana"/>
                    <a:ea typeface="Times New Roman" charset="0"/>
                    <a:cs typeface="Times New Roman" charset="0"/>
                  </a:rPr>
                  <a:t>(MEGA II/5: 37)</a:t>
                </a:r>
              </a:p>
            </p:txBody>
          </p:sp>
        </p:grpSp>
      </p:grp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452438" y="2623787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Im Austauschprozess wird eine Ware ausgesondert und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zum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Tauschwert schlechthin erklärt: Sie ist </a:t>
            </a:r>
            <a:r>
              <a:rPr lang="de-DE" sz="1700" dirty="0">
                <a:solidFill>
                  <a:srgbClr val="E78444"/>
                </a:solidFill>
                <a:latin typeface="Verdana"/>
                <a:ea typeface="Times New Roman" charset="0"/>
                <a:cs typeface="Times New Roman" charset="0"/>
              </a:rPr>
              <a:t>Geld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28" name="Textfeld 27"/>
          <p:cNvSpPr txBox="1">
            <a:spLocks noChangeArrowheads="1"/>
          </p:cNvSpPr>
          <p:nvPr/>
        </p:nvSpPr>
        <p:spPr bwMode="auto">
          <a:xfrm>
            <a:off x="452438" y="3336070"/>
            <a:ext cx="898789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buClr>
                <a:srgbClr val="000000"/>
              </a:buClr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Im Geld als selbständige, dauerhafte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und unmittelbare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Verkörperung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von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Wert drücken alle Waren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ihren jeweiligen </a:t>
            </a: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Wert aus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.</a:t>
            </a:r>
          </a:p>
        </p:txBody>
      </p:sp>
      <p:pic>
        <p:nvPicPr>
          <p:cNvPr id="32" name="Bild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52" y="5209423"/>
            <a:ext cx="910917" cy="1234798"/>
          </a:xfrm>
          <a:prstGeom prst="rect">
            <a:avLst/>
          </a:prstGeom>
        </p:spPr>
      </p:pic>
      <p:pic>
        <p:nvPicPr>
          <p:cNvPr id="33" name="Bild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53" y="5549219"/>
            <a:ext cx="805749" cy="654293"/>
          </a:xfrm>
          <a:prstGeom prst="rect">
            <a:avLst/>
          </a:prstGeom>
        </p:spPr>
      </p:pic>
      <p:sp>
        <p:nvSpPr>
          <p:cNvPr id="35" name="Textfeld 34"/>
          <p:cNvSpPr txBox="1">
            <a:spLocks noChangeArrowheads="1"/>
          </p:cNvSpPr>
          <p:nvPr/>
        </p:nvSpPr>
        <p:spPr bwMode="auto">
          <a:xfrm>
            <a:off x="452438" y="4601672"/>
            <a:ext cx="89878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buClr>
                <a:srgbClr val="000000"/>
              </a:buClr>
            </a:pP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Erst jetzt lässt sich </a:t>
            </a:r>
            <a:b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sagen: Ein Stuhl ist </a:t>
            </a:r>
            <a:b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/>
                <a:ea typeface="Times New Roman" charset="0"/>
                <a:cs typeface="Times New Roman" charset="0"/>
              </a:rPr>
              <a:t>20 Euro wert.</a:t>
            </a:r>
          </a:p>
        </p:txBody>
      </p:sp>
    </p:spTree>
    <p:extLst>
      <p:ext uri="{BB962C8B-B14F-4D97-AF65-F5344CB8AC3E}">
        <p14:creationId xmlns:p14="http://schemas.microsoft.com/office/powerpoint/2010/main" val="87185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8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52"/>
          <p:cNvSpPr/>
          <p:nvPr/>
        </p:nvSpPr>
        <p:spPr bwMode="auto">
          <a:xfrm>
            <a:off x="3015288" y="1985963"/>
            <a:ext cx="5199500" cy="3754438"/>
          </a:xfrm>
          <a:prstGeom prst="ellipse">
            <a:avLst/>
          </a:prstGeom>
          <a:solidFill>
            <a:srgbClr val="005FA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92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rgbClr val="005FA0"/>
              </a:solidFill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204247" y="2207557"/>
            <a:ext cx="3325801" cy="2635376"/>
          </a:xfrm>
          <a:prstGeom prst="ellipse">
            <a:avLst/>
          </a:prstGeom>
          <a:solidFill>
            <a:srgbClr val="005FA0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79923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7175" name="Rechteck 2"/>
          <p:cNvSpPr>
            <a:spLocks noChangeArrowheads="1"/>
          </p:cNvSpPr>
          <p:nvPr/>
        </p:nvSpPr>
        <p:spPr bwMode="auto">
          <a:xfrm>
            <a:off x="4291552" y="3293590"/>
            <a:ext cx="24516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1700" b="1" dirty="0" smtClean="0">
                <a:solidFill>
                  <a:srgbClr val="FFFFFF"/>
                </a:solidFill>
                <a:latin typeface="Verdana" charset="0"/>
                <a:cs typeface="Verdana" charset="0"/>
              </a:rPr>
              <a:t>Gesellschaftliche</a:t>
            </a:r>
            <a:r>
              <a:rPr lang="de-DE" sz="17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/>
            </a:r>
            <a:br>
              <a:rPr lang="de-DE" sz="1700" b="1" dirty="0">
                <a:solidFill>
                  <a:srgbClr val="FFFFFF"/>
                </a:solidFill>
                <a:latin typeface="Verdana" charset="0"/>
                <a:cs typeface="Verdana" charset="0"/>
              </a:rPr>
            </a:br>
            <a:r>
              <a:rPr lang="de-DE" sz="1700" b="1" dirty="0">
                <a:solidFill>
                  <a:srgbClr val="FFFFFF"/>
                </a:solidFill>
                <a:latin typeface="Verdana" charset="0"/>
                <a:cs typeface="Verdana" charset="0"/>
              </a:rPr>
              <a:t>Gesamtarbeit</a:t>
            </a:r>
          </a:p>
        </p:txBody>
      </p:sp>
      <p:grpSp>
        <p:nvGrpSpPr>
          <p:cNvPr id="7176" name="Gruppierung 16"/>
          <p:cNvGrpSpPr>
            <a:grpSpLocks/>
          </p:cNvGrpSpPr>
          <p:nvPr/>
        </p:nvGrpSpPr>
        <p:grpSpPr bwMode="auto">
          <a:xfrm>
            <a:off x="5262038" y="1230313"/>
            <a:ext cx="612775" cy="611187"/>
            <a:chOff x="4852512" y="1420888"/>
            <a:chExt cx="612786" cy="611249"/>
          </a:xfrm>
        </p:grpSpPr>
        <p:sp>
          <p:nvSpPr>
            <p:cNvPr id="28" name="Oval 27"/>
            <p:cNvSpPr/>
            <p:nvPr/>
          </p:nvSpPr>
          <p:spPr>
            <a:xfrm>
              <a:off x="4852512" y="1420888"/>
              <a:ext cx="612786" cy="611249"/>
            </a:xfrm>
            <a:prstGeom prst="ellipse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799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7217" name="Textfeld 4"/>
            <p:cNvSpPr txBox="1">
              <a:spLocks noChangeArrowheads="1"/>
            </p:cNvSpPr>
            <p:nvPr/>
          </p:nvSpPr>
          <p:spPr bwMode="auto">
            <a:xfrm>
              <a:off x="4933950" y="1428295"/>
              <a:ext cx="414867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2900" b="1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</p:txBody>
        </p:sp>
      </p:grpSp>
      <p:grpSp>
        <p:nvGrpSpPr>
          <p:cNvPr id="7177" name="Gruppierung 33"/>
          <p:cNvGrpSpPr>
            <a:grpSpLocks/>
          </p:cNvGrpSpPr>
          <p:nvPr/>
        </p:nvGrpSpPr>
        <p:grpSpPr bwMode="auto">
          <a:xfrm>
            <a:off x="5262038" y="2355923"/>
            <a:ext cx="612775" cy="612775"/>
            <a:chOff x="4852512" y="1567850"/>
            <a:chExt cx="612786" cy="612837"/>
          </a:xfrm>
        </p:grpSpPr>
        <p:sp>
          <p:nvSpPr>
            <p:cNvPr id="35" name="Oval 34"/>
            <p:cNvSpPr/>
            <p:nvPr/>
          </p:nvSpPr>
          <p:spPr>
            <a:xfrm>
              <a:off x="4852512" y="1567850"/>
              <a:ext cx="612786" cy="612837"/>
            </a:xfrm>
            <a:prstGeom prst="ellipse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79923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7215" name="Textfeld 35"/>
            <p:cNvSpPr txBox="1">
              <a:spLocks noChangeArrowheads="1"/>
            </p:cNvSpPr>
            <p:nvPr/>
          </p:nvSpPr>
          <p:spPr bwMode="auto">
            <a:xfrm>
              <a:off x="4933950" y="1576020"/>
              <a:ext cx="414867" cy="538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/>
              <a:r>
                <a:rPr lang="de-DE" sz="2900" b="1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</p:txBody>
        </p:sp>
      </p:grpSp>
      <p:cxnSp>
        <p:nvCxnSpPr>
          <p:cNvPr id="67" name="Gerade Verbindung mit Pfeil 66"/>
          <p:cNvCxnSpPr>
            <a:stCxn id="28" idx="4"/>
          </p:cNvCxnSpPr>
          <p:nvPr/>
        </p:nvCxnSpPr>
        <p:spPr bwMode="auto">
          <a:xfrm>
            <a:off x="5568425" y="1841500"/>
            <a:ext cx="0" cy="351198"/>
          </a:xfrm>
          <a:prstGeom prst="straightConnector1">
            <a:avLst/>
          </a:prstGeom>
          <a:ln w="28575" cmpd="sng">
            <a:solidFill>
              <a:srgbClr val="E78444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uppierung 58"/>
          <p:cNvGrpSpPr/>
          <p:nvPr/>
        </p:nvGrpSpPr>
        <p:grpSpPr>
          <a:xfrm>
            <a:off x="6724042" y="2566989"/>
            <a:ext cx="1889739" cy="954960"/>
            <a:chOff x="6724042" y="2566989"/>
            <a:chExt cx="1889739" cy="954960"/>
          </a:xfrm>
        </p:grpSpPr>
        <p:grpSp>
          <p:nvGrpSpPr>
            <p:cNvPr id="7178" name="Gruppierung 36"/>
            <p:cNvGrpSpPr>
              <a:grpSpLocks/>
            </p:cNvGrpSpPr>
            <p:nvPr/>
          </p:nvGrpSpPr>
          <p:grpSpPr bwMode="auto">
            <a:xfrm>
              <a:off x="8002594" y="2566989"/>
              <a:ext cx="611187" cy="611187"/>
              <a:chOff x="4645842" y="1075187"/>
              <a:chExt cx="611198" cy="61124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4645842" y="1075187"/>
                <a:ext cx="611198" cy="611249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13" name="Textfeld 38"/>
              <p:cNvSpPr txBox="1">
                <a:spLocks noChangeArrowheads="1"/>
              </p:cNvSpPr>
              <p:nvPr/>
            </p:nvSpPr>
            <p:spPr bwMode="auto">
              <a:xfrm>
                <a:off x="4734983" y="1107585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B</a:t>
                </a:r>
              </a:p>
            </p:txBody>
          </p:sp>
        </p:grpSp>
        <p:grpSp>
          <p:nvGrpSpPr>
            <p:cNvPr id="7179" name="Gruppierung 39"/>
            <p:cNvGrpSpPr>
              <a:grpSpLocks/>
            </p:cNvGrpSpPr>
            <p:nvPr/>
          </p:nvGrpSpPr>
          <p:grpSpPr bwMode="auto">
            <a:xfrm>
              <a:off x="6724042" y="2909174"/>
              <a:ext cx="611187" cy="612775"/>
              <a:chOff x="4341668" y="1111407"/>
              <a:chExt cx="611198" cy="612837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4341668" y="1111407"/>
                <a:ext cx="611198" cy="612837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11" name="Textfeld 41"/>
              <p:cNvSpPr txBox="1">
                <a:spLocks noChangeArrowheads="1"/>
              </p:cNvSpPr>
              <p:nvPr/>
            </p:nvSpPr>
            <p:spPr bwMode="auto">
              <a:xfrm>
                <a:off x="4439616" y="1140741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b</a:t>
                </a:r>
              </a:p>
            </p:txBody>
          </p:sp>
        </p:grpSp>
        <p:cxnSp>
          <p:nvCxnSpPr>
            <p:cNvPr id="69" name="Gerade Verbindung mit Pfeil 68"/>
            <p:cNvCxnSpPr/>
            <p:nvPr/>
          </p:nvCxnSpPr>
          <p:spPr bwMode="auto">
            <a:xfrm flipH="1">
              <a:off x="7530048" y="2913063"/>
              <a:ext cx="472548" cy="157162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uppierung 60"/>
          <p:cNvGrpSpPr/>
          <p:nvPr/>
        </p:nvGrpSpPr>
        <p:grpSpPr>
          <a:xfrm>
            <a:off x="5722942" y="4077831"/>
            <a:ext cx="660852" cy="2359482"/>
            <a:chOff x="5722942" y="4077831"/>
            <a:chExt cx="660852" cy="2359482"/>
          </a:xfrm>
        </p:grpSpPr>
        <p:grpSp>
          <p:nvGrpSpPr>
            <p:cNvPr id="7188" name="Gruppierung 58"/>
            <p:cNvGrpSpPr>
              <a:grpSpLocks/>
            </p:cNvGrpSpPr>
            <p:nvPr/>
          </p:nvGrpSpPr>
          <p:grpSpPr bwMode="auto">
            <a:xfrm>
              <a:off x="5722942" y="4077831"/>
              <a:ext cx="612775" cy="612775"/>
              <a:chOff x="4543102" y="661453"/>
              <a:chExt cx="612786" cy="612837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4543102" y="661453"/>
                <a:ext cx="612786" cy="612837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09" name="Textfeld 60"/>
              <p:cNvSpPr txBox="1">
                <a:spLocks noChangeArrowheads="1"/>
              </p:cNvSpPr>
              <p:nvPr/>
            </p:nvSpPr>
            <p:spPr bwMode="auto">
              <a:xfrm>
                <a:off x="4637613" y="673168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c</a:t>
                </a:r>
              </a:p>
            </p:txBody>
          </p:sp>
        </p:grpSp>
        <p:grpSp>
          <p:nvGrpSpPr>
            <p:cNvPr id="7189" name="Gruppierung 61"/>
            <p:cNvGrpSpPr>
              <a:grpSpLocks/>
            </p:cNvGrpSpPr>
            <p:nvPr/>
          </p:nvGrpSpPr>
          <p:grpSpPr bwMode="auto">
            <a:xfrm>
              <a:off x="5772606" y="5826125"/>
              <a:ext cx="611188" cy="611188"/>
              <a:chOff x="4096797" y="1421638"/>
              <a:chExt cx="611199" cy="611250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4096797" y="1421638"/>
                <a:ext cx="611199" cy="611250"/>
              </a:xfrm>
              <a:prstGeom prst="ellipse">
                <a:avLst/>
              </a:prstGeom>
              <a:solidFill>
                <a:srgbClr val="005FA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207" name="Textfeld 63"/>
              <p:cNvSpPr txBox="1">
                <a:spLocks noChangeArrowheads="1"/>
              </p:cNvSpPr>
              <p:nvPr/>
            </p:nvSpPr>
            <p:spPr bwMode="auto">
              <a:xfrm>
                <a:off x="4186152" y="1453695"/>
                <a:ext cx="414867" cy="5386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FFFFFF"/>
                    </a:solidFill>
                    <a:latin typeface="Verdana" charset="0"/>
                    <a:cs typeface="Verdana" charset="0"/>
                  </a:rPr>
                  <a:t>C</a:t>
                </a:r>
              </a:p>
            </p:txBody>
          </p:sp>
        </p:grpSp>
        <p:cxnSp>
          <p:nvCxnSpPr>
            <p:cNvPr id="90" name="Gerade Verbindung mit Pfeil 89"/>
            <p:cNvCxnSpPr>
              <a:endCxn id="63" idx="0"/>
            </p:cNvCxnSpPr>
            <p:nvPr/>
          </p:nvCxnSpPr>
          <p:spPr bwMode="auto">
            <a:xfrm>
              <a:off x="6055569" y="4842933"/>
              <a:ext cx="22631" cy="983192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01" name="Rechteck 114"/>
          <p:cNvSpPr>
            <a:spLocks noChangeArrowheads="1"/>
          </p:cNvSpPr>
          <p:nvPr/>
        </p:nvSpPr>
        <p:spPr bwMode="auto">
          <a:xfrm>
            <a:off x="3840514" y="4862719"/>
            <a:ext cx="2753777" cy="6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de-DE" sz="1500" dirty="0">
                <a:solidFill>
                  <a:srgbClr val="005FA0"/>
                </a:solidFill>
                <a:latin typeface="Verdana" charset="0"/>
                <a:cs typeface="Verdana" charset="0"/>
              </a:rPr>
              <a:t>Austausch auf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/>
            </a:r>
            <a:b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</a:b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>dem Markt </a:t>
            </a:r>
            <a:b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</a:b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>vermittels Geld</a:t>
            </a:r>
            <a:endParaRPr lang="de-DE" sz="15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74" name="Gruppierung 73"/>
          <p:cNvGrpSpPr/>
          <p:nvPr/>
        </p:nvGrpSpPr>
        <p:grpSpPr>
          <a:xfrm>
            <a:off x="2211403" y="2783957"/>
            <a:ext cx="1637509" cy="816061"/>
            <a:chOff x="2211403" y="2783957"/>
            <a:chExt cx="1637509" cy="816061"/>
          </a:xfrm>
        </p:grpSpPr>
        <p:grpSp>
          <p:nvGrpSpPr>
            <p:cNvPr id="72" name="Gruppierung 71"/>
            <p:cNvGrpSpPr/>
            <p:nvPr/>
          </p:nvGrpSpPr>
          <p:grpSpPr>
            <a:xfrm>
              <a:off x="2211403" y="2783957"/>
              <a:ext cx="612775" cy="612775"/>
              <a:chOff x="2211403" y="2783957"/>
              <a:chExt cx="612775" cy="612775"/>
            </a:xfrm>
          </p:grpSpPr>
          <p:sp>
            <p:nvSpPr>
              <p:cNvPr id="48" name="Oval 47"/>
              <p:cNvSpPr/>
              <p:nvPr/>
            </p:nvSpPr>
            <p:spPr bwMode="auto">
              <a:xfrm>
                <a:off x="2211403" y="2783957"/>
                <a:ext cx="612775" cy="612775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1" name="Textfeld 48"/>
              <p:cNvSpPr txBox="1">
                <a:spLocks noChangeArrowheads="1"/>
              </p:cNvSpPr>
              <p:nvPr/>
            </p:nvSpPr>
            <p:spPr bwMode="auto">
              <a:xfrm>
                <a:off x="2300972" y="2804710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E</a:t>
                </a:r>
              </a:p>
            </p:txBody>
          </p:sp>
        </p:grpSp>
        <p:grpSp>
          <p:nvGrpSpPr>
            <p:cNvPr id="73" name="Gruppierung 72"/>
            <p:cNvGrpSpPr/>
            <p:nvPr/>
          </p:nvGrpSpPr>
          <p:grpSpPr>
            <a:xfrm>
              <a:off x="3237725" y="2987243"/>
              <a:ext cx="611187" cy="612775"/>
              <a:chOff x="3237725" y="2987243"/>
              <a:chExt cx="611187" cy="612775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3237725" y="2987243"/>
                <a:ext cx="611187" cy="612775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3" name="Textfeld 51"/>
              <p:cNvSpPr txBox="1">
                <a:spLocks noChangeArrowheads="1"/>
              </p:cNvSpPr>
              <p:nvPr/>
            </p:nvSpPr>
            <p:spPr bwMode="auto">
              <a:xfrm>
                <a:off x="3344209" y="2995409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 err="1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e</a:t>
                </a:r>
                <a:endParaRPr lang="de-DE" sz="2900" b="1" dirty="0">
                  <a:solidFill>
                    <a:srgbClr val="E78444"/>
                  </a:solidFill>
                  <a:latin typeface="Verdana" charset="0"/>
                  <a:cs typeface="Verdana" charset="0"/>
                </a:endParaRPr>
              </a:p>
            </p:txBody>
          </p:sp>
        </p:grpSp>
        <p:cxnSp>
          <p:nvCxnSpPr>
            <p:cNvPr id="96" name="Gerade Verbindung mit Pfeil 95"/>
            <p:cNvCxnSpPr/>
            <p:nvPr/>
          </p:nvCxnSpPr>
          <p:spPr bwMode="auto">
            <a:xfrm>
              <a:off x="2824178" y="3146962"/>
              <a:ext cx="349250" cy="62428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uppierung 74"/>
          <p:cNvGrpSpPr/>
          <p:nvPr/>
        </p:nvGrpSpPr>
        <p:grpSpPr>
          <a:xfrm>
            <a:off x="4276139" y="4381500"/>
            <a:ext cx="295867" cy="359390"/>
            <a:chOff x="4276139" y="4381500"/>
            <a:chExt cx="295867" cy="359390"/>
          </a:xfrm>
        </p:grpSpPr>
        <p:cxnSp>
          <p:nvCxnSpPr>
            <p:cNvPr id="62" name="Gerade Verbindung mit Pfeil 61"/>
            <p:cNvCxnSpPr>
              <a:stCxn id="54" idx="7"/>
            </p:cNvCxnSpPr>
            <p:nvPr/>
          </p:nvCxnSpPr>
          <p:spPr bwMode="auto">
            <a:xfrm flipV="1">
              <a:off x="4276139" y="4381500"/>
              <a:ext cx="295867" cy="359390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 bwMode="auto">
            <a:xfrm>
              <a:off x="4376216" y="4451923"/>
              <a:ext cx="66675" cy="242901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/>
            <p:cNvCxnSpPr/>
            <p:nvPr/>
          </p:nvCxnSpPr>
          <p:spPr bwMode="auto">
            <a:xfrm flipV="1">
              <a:off x="4290491" y="4550662"/>
              <a:ext cx="260350" cy="4363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ung 70"/>
          <p:cNvGrpSpPr/>
          <p:nvPr/>
        </p:nvGrpSpPr>
        <p:grpSpPr>
          <a:xfrm>
            <a:off x="3131700" y="4651151"/>
            <a:ext cx="1234178" cy="1592749"/>
            <a:chOff x="3131700" y="4651151"/>
            <a:chExt cx="1234178" cy="1592749"/>
          </a:xfrm>
        </p:grpSpPr>
        <p:grpSp>
          <p:nvGrpSpPr>
            <p:cNvPr id="70" name="Gruppierung 69"/>
            <p:cNvGrpSpPr/>
            <p:nvPr/>
          </p:nvGrpSpPr>
          <p:grpSpPr>
            <a:xfrm>
              <a:off x="3753103" y="4651151"/>
              <a:ext cx="612775" cy="612775"/>
              <a:chOff x="3753103" y="4651151"/>
              <a:chExt cx="612775" cy="612775"/>
            </a:xfrm>
          </p:grpSpPr>
          <p:sp>
            <p:nvSpPr>
              <p:cNvPr id="54" name="Oval 53"/>
              <p:cNvSpPr/>
              <p:nvPr/>
            </p:nvSpPr>
            <p:spPr bwMode="auto">
              <a:xfrm>
                <a:off x="3753103" y="4651151"/>
                <a:ext cx="612775" cy="612775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5" name="Textfeld 54"/>
              <p:cNvSpPr txBox="1">
                <a:spLocks noChangeArrowheads="1"/>
              </p:cNvSpPr>
              <p:nvPr/>
            </p:nvSpPr>
            <p:spPr bwMode="auto">
              <a:xfrm>
                <a:off x="3842876" y="4679797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d</a:t>
                </a:r>
              </a:p>
            </p:txBody>
          </p:sp>
        </p:grpSp>
        <p:grpSp>
          <p:nvGrpSpPr>
            <p:cNvPr id="68" name="Gruppierung 67"/>
            <p:cNvGrpSpPr/>
            <p:nvPr/>
          </p:nvGrpSpPr>
          <p:grpSpPr>
            <a:xfrm>
              <a:off x="3131700" y="5632712"/>
              <a:ext cx="612775" cy="611188"/>
              <a:chOff x="3131700" y="5632712"/>
              <a:chExt cx="612775" cy="611188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3131700" y="5632712"/>
                <a:ext cx="612775" cy="611188"/>
              </a:xfrm>
              <a:prstGeom prst="ellipse">
                <a:avLst/>
              </a:prstGeom>
              <a:solidFill>
                <a:srgbClr val="FFFFFF"/>
              </a:solidFill>
              <a:ln w="1270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79923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/>
              </a:p>
            </p:txBody>
          </p:sp>
          <p:sp>
            <p:nvSpPr>
              <p:cNvPr id="7187" name="Textfeld 57"/>
              <p:cNvSpPr txBox="1">
                <a:spLocks noChangeArrowheads="1"/>
              </p:cNvSpPr>
              <p:nvPr/>
            </p:nvSpPr>
            <p:spPr bwMode="auto">
              <a:xfrm>
                <a:off x="3208638" y="5664767"/>
                <a:ext cx="414859" cy="5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defTabSz="479425" fontAlgn="base">
                  <a:spcBef>
                    <a:spcPct val="0"/>
                  </a:spcBef>
                  <a:spcAft>
                    <a:spcPct val="0"/>
                  </a:spcAft>
                  <a:defRPr sz="19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de-DE" sz="2900" b="1" dirty="0">
                    <a:solidFill>
                      <a:srgbClr val="E78444"/>
                    </a:solidFill>
                    <a:latin typeface="Verdana" charset="0"/>
                    <a:cs typeface="Verdana" charset="0"/>
                  </a:rPr>
                  <a:t>D</a:t>
                </a:r>
              </a:p>
            </p:txBody>
          </p:sp>
        </p:grpSp>
        <p:cxnSp>
          <p:nvCxnSpPr>
            <p:cNvPr id="110" name="Gerade Verbindung mit Pfeil 109"/>
            <p:cNvCxnSpPr/>
            <p:nvPr/>
          </p:nvCxnSpPr>
          <p:spPr bwMode="auto">
            <a:xfrm flipV="1">
              <a:off x="3587129" y="5268230"/>
              <a:ext cx="287249" cy="402375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ierung 75"/>
          <p:cNvGrpSpPr/>
          <p:nvPr/>
        </p:nvGrpSpPr>
        <p:grpSpPr>
          <a:xfrm>
            <a:off x="3853213" y="3261232"/>
            <a:ext cx="349250" cy="202212"/>
            <a:chOff x="3853213" y="3261232"/>
            <a:chExt cx="349250" cy="202212"/>
          </a:xfrm>
        </p:grpSpPr>
        <p:cxnSp>
          <p:nvCxnSpPr>
            <p:cNvPr id="89" name="Gerade Verbindung mit Pfeil 88"/>
            <p:cNvCxnSpPr/>
            <p:nvPr/>
          </p:nvCxnSpPr>
          <p:spPr bwMode="auto">
            <a:xfrm>
              <a:off x="3853213" y="3335865"/>
              <a:ext cx="349250" cy="62428"/>
            </a:xfrm>
            <a:prstGeom prst="straightConnector1">
              <a:avLst/>
            </a:prstGeom>
            <a:ln w="28575" cmpd="sng">
              <a:solidFill>
                <a:srgbClr val="E78444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mit Pfeil 115"/>
            <p:cNvCxnSpPr/>
            <p:nvPr/>
          </p:nvCxnSpPr>
          <p:spPr bwMode="auto">
            <a:xfrm>
              <a:off x="3942124" y="3261232"/>
              <a:ext cx="114884" cy="202212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mit Pfeil 116"/>
            <p:cNvCxnSpPr/>
            <p:nvPr/>
          </p:nvCxnSpPr>
          <p:spPr bwMode="auto">
            <a:xfrm flipV="1">
              <a:off x="3890073" y="3296809"/>
              <a:ext cx="217636" cy="124659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69" name="Textfeld 3"/>
          <p:cNvSpPr txBox="1">
            <a:spLocks noChangeArrowheads="1"/>
          </p:cNvSpPr>
          <p:nvPr/>
        </p:nvSpPr>
        <p:spPr bwMode="auto">
          <a:xfrm>
            <a:off x="452438" y="460375"/>
            <a:ext cx="89979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de-DE" sz="2900" b="1" dirty="0">
                <a:solidFill>
                  <a:srgbClr val="005FA0"/>
                </a:solidFill>
                <a:latin typeface="Verdana" charset="0"/>
                <a:cs typeface="Verdana" charset="0"/>
              </a:rPr>
              <a:t>Gesellschaftliche Gesamtarbeit</a:t>
            </a:r>
            <a:endParaRPr lang="de-DE" sz="29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sp>
        <p:nvSpPr>
          <p:cNvPr id="18" name="Rechteck 17"/>
          <p:cNvSpPr>
            <a:spLocks noChangeArrowheads="1"/>
          </p:cNvSpPr>
          <p:nvPr/>
        </p:nvSpPr>
        <p:spPr bwMode="auto">
          <a:xfrm>
            <a:off x="450850" y="1272717"/>
            <a:ext cx="3338868" cy="114143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ts val="18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Die Privatproduzenten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A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, B,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C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, D, E stellen die Produkte a, b, c, d, </a:t>
            </a:r>
            <a:r>
              <a:rPr lang="de-DE" sz="15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e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 her,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die </a:t>
            </a:r>
            <a:r>
              <a:rPr lang="de-DE" sz="1500" dirty="0">
                <a:solidFill>
                  <a:srgbClr val="005FA0"/>
                </a:solidFill>
                <a:latin typeface="Verdana" charset="0"/>
                <a:cs typeface="Arial" charset="0"/>
              </a:rPr>
              <a:t>als Waren auf dem Markt getauscht werden sollen.</a:t>
            </a:r>
          </a:p>
        </p:txBody>
      </p:sp>
      <p:sp>
        <p:nvSpPr>
          <p:cNvPr id="19" name="Rechteck 18"/>
          <p:cNvSpPr>
            <a:spLocks noChangeArrowheads="1"/>
          </p:cNvSpPr>
          <p:nvPr/>
        </p:nvSpPr>
        <p:spPr bwMode="auto">
          <a:xfrm>
            <a:off x="450849" y="4203696"/>
            <a:ext cx="2264982" cy="1603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ts val="1800"/>
              </a:lnSpc>
            </a:pPr>
            <a:r>
              <a:rPr lang="de-CH" sz="1500" dirty="0" err="1">
                <a:solidFill>
                  <a:srgbClr val="005FA0"/>
                </a:solidFill>
                <a:latin typeface="Verdana" charset="0"/>
              </a:rPr>
              <a:t>e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 und d tauschen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CH" sz="15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sich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nicht. Die für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sie verausgabte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Arbeit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CH" sz="15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ist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nicht Teil </a:t>
            </a:r>
            <a:r>
              <a:rPr lang="de-CH" sz="1500" dirty="0" smtClean="0">
                <a:solidFill>
                  <a:srgbClr val="005FA0"/>
                </a:solidFill>
                <a:latin typeface="Verdana" charset="0"/>
              </a:rPr>
              <a:t>der gesellschaftlichen </a:t>
            </a:r>
            <a:r>
              <a:rPr lang="de-CH" sz="1500" dirty="0">
                <a:solidFill>
                  <a:srgbClr val="005FA0"/>
                </a:solidFill>
                <a:latin typeface="Verdana" charset="0"/>
              </a:rPr>
              <a:t>Gesamtarbeit. </a:t>
            </a:r>
          </a:p>
        </p:txBody>
      </p:sp>
      <p:sp>
        <p:nvSpPr>
          <p:cNvPr id="20" name="Rechteck 19"/>
          <p:cNvSpPr>
            <a:spLocks noChangeArrowheads="1"/>
          </p:cNvSpPr>
          <p:nvPr/>
        </p:nvSpPr>
        <p:spPr bwMode="auto">
          <a:xfrm>
            <a:off x="6594291" y="4831160"/>
            <a:ext cx="2856097" cy="16031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tIns="108000" rIns="108000" bIns="108000">
            <a:spAutoFit/>
          </a:bodyPr>
          <a:lstStyle/>
          <a:p>
            <a:pPr>
              <a:lnSpc>
                <a:spcPts val="1800"/>
              </a:lnSpc>
            </a:pPr>
            <a:r>
              <a:rPr lang="de-DE" sz="1500" dirty="0">
                <a:solidFill>
                  <a:srgbClr val="005FA0"/>
                </a:solidFill>
                <a:latin typeface="Verdana" charset="0"/>
              </a:rPr>
              <a:t>a, b und c tauschen sich. </a:t>
            </a:r>
            <a:br>
              <a:rPr lang="de-DE" sz="1500" dirty="0">
                <a:solidFill>
                  <a:srgbClr val="005FA0"/>
                </a:solidFill>
                <a:latin typeface="Verdana" charset="0"/>
              </a:rPr>
            </a:br>
            <a:r>
              <a:rPr lang="de-DE" sz="1500" dirty="0">
                <a:solidFill>
                  <a:srgbClr val="005FA0"/>
                </a:solidFill>
                <a:latin typeface="Verdana" charset="0"/>
              </a:rPr>
              <a:t>Die für sie verausgabte Arbeit wird Teil der 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</a:rPr>
              <a:t>gesell-</a:t>
            </a:r>
            <a:r>
              <a:rPr lang="de-DE" sz="1500" dirty="0" err="1" smtClean="0">
                <a:solidFill>
                  <a:srgbClr val="005FA0"/>
                </a:solidFill>
                <a:latin typeface="Verdana" charset="0"/>
              </a:rPr>
              <a:t>schaftlichen</a:t>
            </a:r>
            <a:r>
              <a:rPr lang="de-DE" sz="1500" dirty="0" smtClean="0">
                <a:solidFill>
                  <a:srgbClr val="005FA0"/>
                </a:solidFill>
                <a:latin typeface="Verdana" charset="0"/>
              </a:rPr>
              <a:t> </a:t>
            </a:r>
            <a:r>
              <a:rPr lang="de-DE" sz="1500" dirty="0">
                <a:solidFill>
                  <a:srgbClr val="005FA0"/>
                </a:solidFill>
                <a:latin typeface="Verdana" charset="0"/>
              </a:rPr>
              <a:t>Gesamtarbeit und hat den Charakter abstrakter Arbeit.</a:t>
            </a:r>
          </a:p>
        </p:txBody>
      </p:sp>
    </p:spTree>
    <p:extLst>
      <p:ext uri="{BB962C8B-B14F-4D97-AF65-F5344CB8AC3E}">
        <p14:creationId xmlns:p14="http://schemas.microsoft.com/office/powerpoint/2010/main" val="28817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5" grpId="0" animBg="1"/>
      <p:bldP spid="7175" grpId="0"/>
      <p:bldP spid="7201" grpId="0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feld 3"/>
          <p:cNvSpPr txBox="1">
            <a:spLocks noChangeArrowheads="1"/>
          </p:cNvSpPr>
          <p:nvPr/>
        </p:nvSpPr>
        <p:spPr bwMode="auto">
          <a:xfrm>
            <a:off x="452438" y="460375"/>
            <a:ext cx="89979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 charset="0"/>
                <a:cs typeface="Verdana" charset="0"/>
              </a:rPr>
              <a:t>Der Fetischcharakter der Ware</a:t>
            </a:r>
            <a:endParaRPr lang="de-DE" sz="29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452438" y="1619250"/>
            <a:ext cx="9005887" cy="4054140"/>
            <a:chOff x="452438" y="1618722"/>
            <a:chExt cx="9006417" cy="4054672"/>
          </a:xfrm>
        </p:grpSpPr>
        <p:pic>
          <p:nvPicPr>
            <p:cNvPr id="7" name="Bild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38" y="4534203"/>
              <a:ext cx="1332210" cy="1139191"/>
            </a:xfrm>
            <a:prstGeom prst="rect">
              <a:avLst/>
            </a:prstGeom>
          </p:spPr>
        </p:pic>
        <p:sp>
          <p:nvSpPr>
            <p:cNvPr id="8" name="Ovale Legende 7"/>
            <p:cNvSpPr/>
            <p:nvPr/>
          </p:nvSpPr>
          <p:spPr>
            <a:xfrm>
              <a:off x="2065433" y="1618722"/>
              <a:ext cx="7393422" cy="3833370"/>
            </a:xfrm>
            <a:prstGeom prst="wedgeEllipseCallout">
              <a:avLst>
                <a:gd name="adj1" fmla="val -47572"/>
                <a:gd name="adj2" fmla="val 45167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anchor="ctr"/>
            <a:lstStyle/>
            <a:p>
              <a:pPr algn="ctr" defTabSz="479923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408883" y="2017766"/>
              <a:ext cx="6731396" cy="3049955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479923" fontAlgn="auto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Das Geheimnisvolle 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/>
              </a:r>
              <a:b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der Warenform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besteht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[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…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]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/>
              </a:r>
              <a:b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darin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, </a:t>
              </a:r>
              <a:r>
                <a:rPr lang="de-DE" sz="2700" dirty="0" err="1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daß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sie den Menschen die </a:t>
              </a:r>
              <a: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gesellschaftlichen Charaktere ihrer </a:t>
              </a:r>
              <a:r>
                <a:rPr lang="de-DE" sz="2700" spc="-4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eignen Arbeit</a:t>
              </a:r>
              <a:r>
                <a:rPr lang="de-DE" sz="2700" spc="-40" dirty="0">
                  <a:solidFill>
                    <a:srgbClr val="DC592D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[</a:t>
              </a:r>
              <a:r>
                <a:rPr lang="de-DE" sz="2700" spc="-4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…</a:t>
              </a:r>
              <a:r>
                <a:rPr lang="de-DE" sz="2700" dirty="0">
                  <a:solidFill>
                    <a:srgbClr val="005FA0"/>
                  </a:solidFill>
                  <a:latin typeface="Verdana"/>
                </a:rPr>
                <a:t>]</a:t>
              </a:r>
              <a:r>
                <a:rPr lang="de-DE" sz="2700" spc="-40" dirty="0">
                  <a:solidFill>
                    <a:srgbClr val="125D96"/>
                  </a:solidFill>
                  <a:latin typeface="Verdana"/>
                  <a:ea typeface="SimSun" charset="0"/>
                  <a:cs typeface="SimSun" charset="0"/>
                </a:rPr>
                <a:t> als </a:t>
              </a:r>
              <a:r>
                <a:rPr lang="de-DE" sz="2700" spc="-4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gesellschaftliche </a:t>
              </a:r>
              <a: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Natureigenschaften dieser </a:t>
              </a:r>
              <a:b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2700" dirty="0">
                  <a:solidFill>
                    <a:srgbClr val="E78444"/>
                  </a:solidFill>
                  <a:latin typeface="Verdana"/>
                  <a:ea typeface="SimSun" charset="0"/>
                  <a:cs typeface="SimSun" charset="0"/>
                </a:rPr>
                <a:t>Dinge</a:t>
              </a:r>
              <a:r>
                <a:rPr lang="de-DE" sz="2700" dirty="0">
                  <a:solidFill>
                    <a:srgbClr val="780224"/>
                  </a:solidFill>
                  <a:latin typeface="Verdana"/>
                  <a:ea typeface="SimSun" charset="0"/>
                  <a:cs typeface="SimSun" charset="0"/>
                </a:rPr>
                <a:t> </a:t>
              </a:r>
              <a: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zurückspiegelt …</a:t>
              </a:r>
              <a:br>
                <a:rPr lang="de-DE" sz="27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</a:br>
              <a:r>
                <a:rPr lang="de-DE" sz="1400" dirty="0" smtClean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(</a:t>
              </a:r>
              <a:r>
                <a:rPr lang="de-DE" sz="1400" dirty="0">
                  <a:solidFill>
                    <a:srgbClr val="005FA0"/>
                  </a:solidFill>
                  <a:latin typeface="Verdana"/>
                  <a:ea typeface="SimSun" charset="0"/>
                  <a:cs typeface="SimSun" charset="0"/>
                </a:rPr>
                <a:t>MEW 23: 86)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0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450850" y="463585"/>
            <a:ext cx="9343495" cy="424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Vom Geld zum Kapital</a:t>
            </a:r>
            <a:endParaRPr lang="de-DE" sz="29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0850" y="1583473"/>
            <a:ext cx="4248150" cy="32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200" smtClean="0">
                <a:solidFill>
                  <a:srgbClr val="005FA0"/>
                </a:solidFill>
                <a:latin typeface="Verdana" pitchFamily="34" charset="0"/>
              </a:rPr>
              <a:t>Einfache </a:t>
            </a:r>
            <a:r>
              <a:rPr lang="de-DE" sz="2200" dirty="0" smtClean="0">
                <a:solidFill>
                  <a:srgbClr val="005FA0"/>
                </a:solidFill>
                <a:latin typeface="Verdana" pitchFamily="34" charset="0"/>
              </a:rPr>
              <a:t>Warenzirkulation:</a:t>
            </a:r>
            <a:endParaRPr lang="de-DE" sz="2200" dirty="0">
              <a:solidFill>
                <a:srgbClr val="005FA0"/>
              </a:solidFill>
              <a:latin typeface="Calibri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849" y="4894228"/>
            <a:ext cx="9343495" cy="32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200" dirty="0" smtClean="0">
                <a:solidFill>
                  <a:srgbClr val="005FA0"/>
                </a:solidFill>
                <a:latin typeface="Verdana" pitchFamily="34" charset="0"/>
              </a:rPr>
              <a:t>Kapitalzirkulation:</a:t>
            </a:r>
            <a:endParaRPr lang="de-DE" sz="2200" dirty="0">
              <a:solidFill>
                <a:srgbClr val="005FA0"/>
              </a:solidFill>
              <a:latin typeface="Verdana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035692" y="5836162"/>
            <a:ext cx="2463800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de-DE" sz="2700" dirty="0" smtClean="0">
                <a:solidFill>
                  <a:srgbClr val="E78444"/>
                </a:solidFill>
                <a:latin typeface="Verdana" charset="0"/>
                <a:cs typeface="Times New Roman" charset="0"/>
              </a:rPr>
              <a:t>... P ...</a:t>
            </a:r>
            <a:endParaRPr lang="de-DE" sz="2700" dirty="0">
              <a:solidFill>
                <a:srgbClr val="E78444"/>
              </a:solidFill>
              <a:latin typeface="Verdana" charset="0"/>
              <a:cs typeface="Times New Roman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44500" y="5827696"/>
            <a:ext cx="332310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  <a:buClrTx/>
              <a:buFontTx/>
              <a:buNone/>
            </a:pPr>
            <a:r>
              <a:rPr lang="de-DE" sz="2700" dirty="0" smtClean="0">
                <a:solidFill>
                  <a:srgbClr val="E78444"/>
                </a:solidFill>
                <a:latin typeface="Verdana" charset="0"/>
                <a:cs typeface="Times New Roman" charset="0"/>
              </a:rPr>
              <a:t>G</a:t>
            </a:r>
            <a:endParaRPr lang="de-DE" sz="2700" dirty="0">
              <a:solidFill>
                <a:srgbClr val="E78444"/>
              </a:solidFill>
              <a:latin typeface="Verdana" charset="0"/>
              <a:cs typeface="Times New Roman" charset="0"/>
            </a:endParaRPr>
          </a:p>
        </p:txBody>
      </p:sp>
      <p:grpSp>
        <p:nvGrpSpPr>
          <p:cNvPr id="21" name="Gruppierung 20"/>
          <p:cNvGrpSpPr/>
          <p:nvPr/>
        </p:nvGrpSpPr>
        <p:grpSpPr>
          <a:xfrm>
            <a:off x="857243" y="6054371"/>
            <a:ext cx="1078177" cy="389850"/>
            <a:chOff x="857243" y="6054371"/>
            <a:chExt cx="1078177" cy="389850"/>
          </a:xfrm>
        </p:grpSpPr>
        <p:sp>
          <p:nvSpPr>
            <p:cNvPr id="26" name="Textfeld 25"/>
            <p:cNvSpPr txBox="1"/>
            <p:nvPr/>
          </p:nvSpPr>
          <p:spPr>
            <a:xfrm>
              <a:off x="1320799" y="6054371"/>
              <a:ext cx="614621" cy="389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de-DE" sz="2700" dirty="0" smtClean="0">
                  <a:solidFill>
                    <a:srgbClr val="E78444"/>
                  </a:solidFill>
                  <a:latin typeface="Verdana" charset="0"/>
                  <a:cs typeface="Times New Roman" charset="0"/>
                </a:rPr>
                <a:t>PM</a:t>
              </a:r>
              <a:endParaRPr lang="de-DE" sz="2700" dirty="0">
                <a:solidFill>
                  <a:srgbClr val="E78444"/>
                </a:solidFill>
                <a:latin typeface="Verdana" charset="0"/>
                <a:cs typeface="Times New Roman" charset="0"/>
              </a:endParaRPr>
            </a:p>
          </p:txBody>
        </p:sp>
        <p:cxnSp>
          <p:nvCxnSpPr>
            <p:cNvPr id="27" name="Gerade Verbindung 26"/>
            <p:cNvCxnSpPr/>
            <p:nvPr/>
          </p:nvCxnSpPr>
          <p:spPr>
            <a:xfrm>
              <a:off x="857243" y="6094201"/>
              <a:ext cx="328482" cy="116894"/>
            </a:xfrm>
            <a:prstGeom prst="line">
              <a:avLst/>
            </a:prstGeom>
            <a:solidFill>
              <a:srgbClr val="CECFCD"/>
            </a:solidFill>
            <a:ln>
              <a:solidFill>
                <a:srgbClr val="E784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ierung 19"/>
          <p:cNvGrpSpPr/>
          <p:nvPr/>
        </p:nvGrpSpPr>
        <p:grpSpPr>
          <a:xfrm>
            <a:off x="857243" y="5547484"/>
            <a:ext cx="1078177" cy="389850"/>
            <a:chOff x="857243" y="5547484"/>
            <a:chExt cx="1078177" cy="389850"/>
          </a:xfrm>
        </p:grpSpPr>
        <p:sp>
          <p:nvSpPr>
            <p:cNvPr id="25" name="Textfeld 24"/>
            <p:cNvSpPr txBox="1"/>
            <p:nvPr/>
          </p:nvSpPr>
          <p:spPr>
            <a:xfrm>
              <a:off x="1320800" y="5547484"/>
              <a:ext cx="614620" cy="389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3000"/>
                </a:lnSpc>
                <a:buClrTx/>
                <a:buFontTx/>
                <a:buNone/>
              </a:pPr>
              <a:r>
                <a:rPr lang="de-DE" sz="2700" dirty="0" smtClean="0">
                  <a:solidFill>
                    <a:srgbClr val="E78444"/>
                  </a:solidFill>
                  <a:latin typeface="Verdana" charset="0"/>
                  <a:cs typeface="Times New Roman" charset="0"/>
                </a:rPr>
                <a:t>AK</a:t>
              </a:r>
              <a:endParaRPr lang="de-DE" sz="2700" dirty="0">
                <a:solidFill>
                  <a:srgbClr val="E78444"/>
                </a:solidFill>
                <a:latin typeface="Verdana" charset="0"/>
                <a:cs typeface="Times New Roman" charset="0"/>
              </a:endParaRPr>
            </a:p>
          </p:txBody>
        </p:sp>
        <p:cxnSp>
          <p:nvCxnSpPr>
            <p:cNvPr id="28" name="Gerade Verbindung 27"/>
            <p:cNvCxnSpPr/>
            <p:nvPr/>
          </p:nvCxnSpPr>
          <p:spPr>
            <a:xfrm flipV="1">
              <a:off x="857243" y="5806531"/>
              <a:ext cx="328482" cy="119781"/>
            </a:xfrm>
            <a:prstGeom prst="line">
              <a:avLst/>
            </a:prstGeom>
            <a:solidFill>
              <a:srgbClr val="CECFCD"/>
            </a:solidFill>
            <a:ln>
              <a:solidFill>
                <a:srgbClr val="E784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ung 31"/>
          <p:cNvGrpSpPr/>
          <p:nvPr/>
        </p:nvGrpSpPr>
        <p:grpSpPr>
          <a:xfrm>
            <a:off x="5939123" y="5842410"/>
            <a:ext cx="2481368" cy="389850"/>
            <a:chOff x="5939123" y="5842410"/>
            <a:chExt cx="2481368" cy="389850"/>
          </a:xfrm>
        </p:grpSpPr>
        <p:sp>
          <p:nvSpPr>
            <p:cNvPr id="23" name="Textfeld 22"/>
            <p:cNvSpPr txBox="1"/>
            <p:nvPr/>
          </p:nvSpPr>
          <p:spPr>
            <a:xfrm>
              <a:off x="6293248" y="5842410"/>
              <a:ext cx="2127243" cy="3898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3000"/>
                </a:lnSpc>
                <a:buClrTx/>
                <a:buFontTx/>
                <a:buNone/>
              </a:pPr>
              <a:r>
                <a:rPr lang="de-DE" sz="2700" dirty="0" smtClean="0">
                  <a:solidFill>
                    <a:srgbClr val="E78444"/>
                  </a:solidFill>
                  <a:latin typeface="Verdana" charset="0"/>
                  <a:cs typeface="Times New Roman" charset="0"/>
                </a:rPr>
                <a:t>G’</a:t>
              </a:r>
              <a:endParaRPr lang="de-DE" sz="2700" dirty="0">
                <a:solidFill>
                  <a:srgbClr val="E78444"/>
                </a:solidFill>
                <a:latin typeface="Verdana" charset="0"/>
                <a:cs typeface="Times New Roman" charset="0"/>
              </a:endParaRPr>
            </a:p>
          </p:txBody>
        </p:sp>
        <p:cxnSp>
          <p:nvCxnSpPr>
            <p:cNvPr id="30" name="Gerade Verbindung 29"/>
            <p:cNvCxnSpPr/>
            <p:nvPr/>
          </p:nvCxnSpPr>
          <p:spPr>
            <a:xfrm flipV="1">
              <a:off x="5939123" y="6046475"/>
              <a:ext cx="343790" cy="1"/>
            </a:xfrm>
            <a:prstGeom prst="line">
              <a:avLst/>
            </a:prstGeom>
            <a:solidFill>
              <a:srgbClr val="CECFCD"/>
            </a:solidFill>
            <a:ln>
              <a:solidFill>
                <a:srgbClr val="E78444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uppierung 30"/>
          <p:cNvGrpSpPr/>
          <p:nvPr/>
        </p:nvGrpSpPr>
        <p:grpSpPr>
          <a:xfrm>
            <a:off x="689505" y="2199337"/>
            <a:ext cx="7878762" cy="2456279"/>
            <a:chOff x="689505" y="1786329"/>
            <a:chExt cx="7878762" cy="2456279"/>
          </a:xfrm>
        </p:grpSpPr>
        <p:pic>
          <p:nvPicPr>
            <p:cNvPr id="34" name="Bild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" y="3103501"/>
              <a:ext cx="1332210" cy="1139107"/>
            </a:xfrm>
            <a:prstGeom prst="rect">
              <a:avLst/>
            </a:prstGeom>
          </p:spPr>
        </p:pic>
        <p:grpSp>
          <p:nvGrpSpPr>
            <p:cNvPr id="35" name="Gruppierung 34"/>
            <p:cNvGrpSpPr/>
            <p:nvPr/>
          </p:nvGrpSpPr>
          <p:grpSpPr>
            <a:xfrm>
              <a:off x="2226733" y="1786329"/>
              <a:ext cx="6341534" cy="2345087"/>
              <a:chOff x="2226733" y="1931054"/>
              <a:chExt cx="6341534" cy="2362032"/>
            </a:xfrm>
          </p:grpSpPr>
          <p:sp>
            <p:nvSpPr>
              <p:cNvPr id="36" name="Ovale Legende 35"/>
              <p:cNvSpPr/>
              <p:nvPr/>
            </p:nvSpPr>
            <p:spPr>
              <a:xfrm>
                <a:off x="2226733" y="1931054"/>
                <a:ext cx="6341534" cy="2362032"/>
              </a:xfrm>
              <a:prstGeom prst="wedgeEllipseCallout">
                <a:avLst>
                  <a:gd name="adj1" fmla="val -47572"/>
                  <a:gd name="adj2" fmla="val 45167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37" name="Rechteck 36"/>
              <p:cNvSpPr/>
              <p:nvPr/>
            </p:nvSpPr>
            <p:spPr>
              <a:xfrm>
                <a:off x="2523068" y="2244070"/>
                <a:ext cx="5757333" cy="183373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452438">
                  <a:lnSpc>
                    <a:spcPts val="2900"/>
                  </a:lnSpc>
                </a:pPr>
                <a:r>
                  <a:rPr lang="de-DE" sz="26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Geld als Geld </a:t>
                </a:r>
                <a:r>
                  <a:rPr lang="de-DE" sz="26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und </a:t>
                </a:r>
                <a:br>
                  <a:rPr lang="de-DE" sz="26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6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Geld </a:t>
                </a:r>
                <a:r>
                  <a:rPr lang="de-DE" sz="26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als </a:t>
                </a:r>
                <a:r>
                  <a:rPr lang="de-DE" sz="26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Kapital </a:t>
                </a:r>
                <a:r>
                  <a:rPr lang="de-DE" sz="26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unterscheiden </a:t>
                </a:r>
                <a:r>
                  <a:rPr lang="de-DE" sz="26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sich zunächst nur </a:t>
                </a:r>
                <a:r>
                  <a:rPr lang="de-DE" sz="26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durch ihre </a:t>
                </a:r>
                <a:r>
                  <a:rPr lang="de-DE" sz="2600" dirty="0" err="1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verschiedne</a:t>
                </a:r>
                <a:r>
                  <a:rPr lang="de-DE" sz="26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Zirkulationsform.</a:t>
                </a:r>
              </a:p>
              <a:p>
                <a:pPr algn="ctr" defTabSz="452438">
                  <a:lnSpc>
                    <a:spcPts val="2300"/>
                  </a:lnSpc>
                </a:pPr>
                <a:r>
                  <a:rPr lang="de-DE" sz="14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(MEW 23: 161)</a:t>
                </a:r>
              </a:p>
            </p:txBody>
          </p:sp>
        </p:grpSp>
      </p:grpSp>
      <p:sp>
        <p:nvSpPr>
          <p:cNvPr id="38" name="Textfeld 37"/>
          <p:cNvSpPr txBox="1"/>
          <p:nvPr/>
        </p:nvSpPr>
        <p:spPr>
          <a:xfrm>
            <a:off x="4479928" y="1583473"/>
            <a:ext cx="3570817" cy="3235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200" dirty="0" smtClean="0">
                <a:solidFill>
                  <a:srgbClr val="E78444"/>
                </a:solidFill>
                <a:latin typeface="Verdana" pitchFamily="34" charset="0"/>
              </a:rPr>
              <a:t>W–G–W</a:t>
            </a:r>
            <a:endParaRPr lang="de-DE" sz="2200" dirty="0">
              <a:solidFill>
                <a:srgbClr val="E78444"/>
              </a:solidFill>
              <a:latin typeface="Calibri" pitchFamily="34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3975492" y="5851551"/>
            <a:ext cx="2463800" cy="3898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000"/>
              </a:lnSpc>
              <a:buClrTx/>
              <a:buFontTx/>
              <a:buNone/>
            </a:pPr>
            <a:r>
              <a:rPr lang="de-DE" sz="2700" dirty="0" smtClean="0">
                <a:solidFill>
                  <a:srgbClr val="E78444"/>
                </a:solidFill>
                <a:latin typeface="Verdana" charset="0"/>
                <a:cs typeface="Times New Roman" charset="0"/>
              </a:rPr>
              <a:t>W’</a:t>
            </a:r>
            <a:endParaRPr lang="de-DE" sz="2700" dirty="0">
              <a:solidFill>
                <a:srgbClr val="E78444"/>
              </a:solidFill>
              <a:latin typeface="Verdan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5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2" grpId="0"/>
      <p:bldP spid="24" grpId="0"/>
      <p:bldP spid="3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Die besondere Ware Arbeitskraft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869316" y="1627188"/>
            <a:ext cx="5869342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Fähigkeit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zu arbeiten</a:t>
            </a:r>
          </a:p>
        </p:txBody>
      </p:sp>
      <p:sp>
        <p:nvSpPr>
          <p:cNvPr id="3" name="Rechteck 2"/>
          <p:cNvSpPr/>
          <p:nvPr/>
        </p:nvSpPr>
        <p:spPr>
          <a:xfrm>
            <a:off x="450850" y="1627188"/>
            <a:ext cx="2134565" cy="261610"/>
          </a:xfrm>
          <a:prstGeom prst="rect">
            <a:avLst/>
          </a:prstGeom>
        </p:spPr>
        <p:txBody>
          <a:bodyPr wrap="none" lIns="0" t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b="1" dirty="0">
                <a:solidFill>
                  <a:srgbClr val="E78444"/>
                </a:solidFill>
                <a:latin typeface="Verdana"/>
                <a:cs typeface="Verdana"/>
              </a:rPr>
              <a:t>Arbeitskraft </a:t>
            </a: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(AK)</a:t>
            </a:r>
            <a:r>
              <a:rPr lang="de-DE" sz="1700" b="1" dirty="0" smtClean="0">
                <a:solidFill>
                  <a:srgbClr val="E78444"/>
                </a:solidFill>
                <a:latin typeface="Verdana"/>
                <a:cs typeface="Verdana"/>
              </a:rPr>
              <a:t> </a:t>
            </a:r>
            <a:endParaRPr lang="de-DE" sz="1700" b="1" dirty="0">
              <a:solidFill>
                <a:srgbClr val="E78444"/>
              </a:solidFill>
              <a:latin typeface="Verdana"/>
              <a:cs typeface="Verdana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863850" y="2163034"/>
            <a:ext cx="6586538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die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zu ihrer (Re-)Produktion gesellschaftlich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notwendige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Arbeitszeit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(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wie bei jeder anderen Ware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) </a:t>
            </a:r>
          </a:p>
        </p:txBody>
      </p:sp>
      <p:sp>
        <p:nvSpPr>
          <p:cNvPr id="14" name="Rechteck 13"/>
          <p:cNvSpPr/>
          <p:nvPr/>
        </p:nvSpPr>
        <p:spPr>
          <a:xfrm>
            <a:off x="450850" y="2165393"/>
            <a:ext cx="2144177" cy="261610"/>
          </a:xfrm>
          <a:prstGeom prst="rect">
            <a:avLst/>
          </a:prstGeom>
        </p:spPr>
        <p:txBody>
          <a:bodyPr wrap="none" lIns="0" t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b="1" dirty="0">
                <a:solidFill>
                  <a:srgbClr val="E78444"/>
                </a:solidFill>
                <a:latin typeface="Verdana"/>
                <a:cs typeface="Verdana"/>
              </a:rPr>
              <a:t>Wert</a:t>
            </a:r>
            <a:r>
              <a:rPr lang="de-DE" sz="1700" dirty="0">
                <a:solidFill>
                  <a:srgbClr val="E78444"/>
                </a:solidFill>
                <a:latin typeface="Verdana"/>
              </a:rPr>
              <a:t> der Ware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AK </a:t>
            </a:r>
            <a:endParaRPr lang="de-DE" sz="1700" dirty="0">
              <a:solidFill>
                <a:srgbClr val="E78444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63849" y="3848822"/>
            <a:ext cx="6555317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besteht in dem Vermögen zu arbeiten. Dient die Arbeit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Warenproduktion, bildet sie Wert. Bei entsprechend langer Arbeitszeit kann die AK mehr Wert schaffen als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sie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selbst besitzt. Dieser Mehrwert ist die Grundlage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Kapitalverwertung.</a:t>
            </a:r>
          </a:p>
        </p:txBody>
      </p:sp>
      <p:sp>
        <p:nvSpPr>
          <p:cNvPr id="15" name="Rechteck 14"/>
          <p:cNvSpPr/>
          <p:nvPr/>
        </p:nvSpPr>
        <p:spPr>
          <a:xfrm>
            <a:off x="450850" y="3848822"/>
            <a:ext cx="1976478" cy="523220"/>
          </a:xfrm>
          <a:prstGeom prst="rect">
            <a:avLst/>
          </a:prstGeom>
        </p:spPr>
        <p:txBody>
          <a:bodyPr wrap="none" lIns="0" t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b="1" dirty="0">
                <a:solidFill>
                  <a:srgbClr val="E78444"/>
                </a:solidFill>
                <a:latin typeface="Verdana"/>
                <a:cs typeface="Verdana"/>
              </a:rPr>
              <a:t>Gebrauchswert</a:t>
            </a:r>
            <a:r>
              <a:rPr lang="de-DE" sz="1700" dirty="0">
                <a:solidFill>
                  <a:srgbClr val="E78444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E78444"/>
                </a:solidFill>
                <a:latin typeface="Verdana"/>
              </a:rPr>
            </a:b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der Ware AK </a:t>
            </a:r>
            <a:endParaRPr lang="de-DE" sz="1700" dirty="0">
              <a:solidFill>
                <a:srgbClr val="E78444"/>
              </a:solidFill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2869316" y="2811992"/>
            <a:ext cx="6433434" cy="784830"/>
            <a:chOff x="2869316" y="2811992"/>
            <a:chExt cx="6433434" cy="784830"/>
          </a:xfrm>
        </p:grpSpPr>
        <p:sp>
          <p:nvSpPr>
            <p:cNvPr id="18" name="Textfeld 17"/>
            <p:cNvSpPr txBox="1"/>
            <p:nvPr/>
          </p:nvSpPr>
          <p:spPr>
            <a:xfrm>
              <a:off x="2869316" y="2811992"/>
              <a:ext cx="6433434" cy="784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Wert der dafür nötigen Existenzmittel wie Nahrung,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Wohnung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, Kleidung,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Bildung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etc. («historisch-moralisches Element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»      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gilt nur für den Wert der Ware AK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)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</p:txBody>
        </p:sp>
        <p:cxnSp>
          <p:nvCxnSpPr>
            <p:cNvPr id="7" name="Gerade Verbindung mit Pfeil 6"/>
            <p:cNvCxnSpPr/>
            <p:nvPr/>
          </p:nvCxnSpPr>
          <p:spPr>
            <a:xfrm>
              <a:off x="3978450" y="3471145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ierung 21"/>
          <p:cNvGrpSpPr/>
          <p:nvPr/>
        </p:nvGrpSpPr>
        <p:grpSpPr>
          <a:xfrm>
            <a:off x="450850" y="5508102"/>
            <a:ext cx="8968316" cy="340525"/>
            <a:chOff x="450850" y="5735364"/>
            <a:chExt cx="8968316" cy="340525"/>
          </a:xfrm>
        </p:grpSpPr>
        <p:sp>
          <p:nvSpPr>
            <p:cNvPr id="17" name="Textfeld 16"/>
            <p:cNvSpPr txBox="1"/>
            <p:nvPr/>
          </p:nvSpPr>
          <p:spPr>
            <a:xfrm>
              <a:off x="450850" y="5752296"/>
              <a:ext cx="8968316" cy="3235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de-DE" sz="2200" b="1" dirty="0" smtClean="0">
                  <a:solidFill>
                    <a:srgbClr val="E78444"/>
                  </a:solidFill>
                  <a:latin typeface="Verdana"/>
                  <a:cs typeface="Verdana"/>
                </a:rPr>
                <a:t>Arbeit</a:t>
              </a:r>
              <a:r>
                <a:rPr lang="de-DE" sz="2200" dirty="0" smtClean="0">
                  <a:solidFill>
                    <a:srgbClr val="720323"/>
                  </a:solidFill>
                  <a:latin typeface="Verdana"/>
                </a:rPr>
                <a:t> 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(</a:t>
              </a:r>
              <a:r>
                <a:rPr lang="de-DE" sz="2200" i="1" dirty="0" smtClean="0">
                  <a:solidFill>
                    <a:srgbClr val="125D96"/>
                  </a:solidFill>
                  <a:latin typeface="Verdana"/>
                  <a:cs typeface="Verdana"/>
                </a:rPr>
                <a:t>schafft</a:t>
              </a:r>
              <a:r>
                <a:rPr lang="de-DE" sz="2200" i="1" dirty="0" smtClean="0">
                  <a:solidFill>
                    <a:srgbClr val="005FA0"/>
                  </a:solidFill>
                  <a:latin typeface="Verdana"/>
                  <a:cs typeface="Verdana"/>
                </a:rPr>
                <a:t> 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Wert) ≠ </a:t>
              </a:r>
              <a:r>
                <a:rPr lang="de-DE" sz="2200" b="1" dirty="0" smtClean="0">
                  <a:solidFill>
                    <a:srgbClr val="E78444"/>
                  </a:solidFill>
                  <a:latin typeface="Verdana"/>
                  <a:cs typeface="Verdana"/>
                </a:rPr>
                <a:t>Arbeitskraft</a:t>
              </a:r>
              <a:r>
                <a:rPr lang="de-DE" sz="2200" dirty="0" smtClean="0">
                  <a:solidFill>
                    <a:srgbClr val="720323"/>
                  </a:solidFill>
                  <a:latin typeface="Verdana"/>
                </a:rPr>
                <a:t> 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(</a:t>
              </a:r>
              <a:r>
                <a:rPr lang="de-DE" sz="2200" i="1" dirty="0" smtClean="0">
                  <a:solidFill>
                    <a:srgbClr val="005FA0"/>
                  </a:solidFill>
                  <a:latin typeface="Verdana"/>
                  <a:cs typeface="Verdana"/>
                </a:rPr>
                <a:t>hat</a:t>
              </a:r>
              <a:r>
                <a:rPr lang="de-DE" sz="2200" dirty="0" smtClean="0">
                  <a:solidFill>
                    <a:srgbClr val="005FA0"/>
                  </a:solidFill>
                  <a:latin typeface="Verdana"/>
                </a:rPr>
                <a:t> Wert) </a:t>
              </a:r>
              <a:endParaRPr lang="de-DE" sz="2200" dirty="0">
                <a:solidFill>
                  <a:srgbClr val="005FA0"/>
                </a:solidFill>
                <a:latin typeface="Verdana"/>
              </a:endParaRPr>
            </a:p>
          </p:txBody>
        </p:sp>
        <p:sp>
          <p:nvSpPr>
            <p:cNvPr id="10" name="Stern mit 5 Zacken 9"/>
            <p:cNvSpPr/>
            <p:nvPr/>
          </p:nvSpPr>
          <p:spPr>
            <a:xfrm>
              <a:off x="1023937" y="5735364"/>
              <a:ext cx="323593" cy="323593"/>
            </a:xfrm>
            <a:prstGeom prst="star5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19" name="Stern mit 5 Zacken 18"/>
            <p:cNvSpPr/>
            <p:nvPr/>
          </p:nvSpPr>
          <p:spPr>
            <a:xfrm>
              <a:off x="8514820" y="5735364"/>
              <a:ext cx="323593" cy="323593"/>
            </a:xfrm>
            <a:prstGeom prst="star5">
              <a:avLst/>
            </a:prstGeom>
            <a:solidFill>
              <a:srgbClr val="005F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 </a:t>
              </a:r>
              <a:endParaRPr lang="de-DE" dirty="0"/>
            </a:p>
          </p:txBody>
        </p:sp>
      </p:grpSp>
      <p:grpSp>
        <p:nvGrpSpPr>
          <p:cNvPr id="2" name="Gruppierung 1"/>
          <p:cNvGrpSpPr/>
          <p:nvPr/>
        </p:nvGrpSpPr>
        <p:grpSpPr>
          <a:xfrm>
            <a:off x="452439" y="6182611"/>
            <a:ext cx="8589574" cy="261610"/>
            <a:chOff x="452439" y="6371293"/>
            <a:chExt cx="8589574" cy="261610"/>
          </a:xfrm>
        </p:grpSpPr>
        <p:sp>
          <p:nvSpPr>
            <p:cNvPr id="20" name="Textfeld 19"/>
            <p:cNvSpPr txBox="1"/>
            <p:nvPr/>
          </p:nvSpPr>
          <p:spPr>
            <a:xfrm>
              <a:off x="452439" y="6371293"/>
              <a:ext cx="8589574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      Bezahlt wird der Wert der Arbeitskraft, nicht die geleistete Arbeit.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>
              <a:off x="452439" y="6517330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038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8" grpId="0"/>
      <p:bldP spid="14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Der doppelt freie Lohnarbeiter 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4025" y="1633538"/>
            <a:ext cx="9694862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>
                <a:solidFill>
                  <a:srgbClr val="005FA0"/>
                </a:solidFill>
                <a:latin typeface="Verdana"/>
              </a:rPr>
              <a:t>Der Arbeiter verkauft dem Kapitalisten seine Arbeitskraft als Ware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.</a:t>
            </a:r>
            <a:endParaRPr lang="de-DE" sz="2100" b="1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50849" y="3146628"/>
            <a:ext cx="5780617" cy="1615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1. Der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Arbeiter muss formal 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frei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sein,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</a:t>
            </a:r>
          </a:p>
          <a:p>
            <a:pPr>
              <a:lnSpc>
                <a:spcPts val="2500"/>
              </a:lnSpc>
            </a:pPr>
            <a:r>
              <a:rPr lang="de-DE" sz="2100" dirty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 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seine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Arbeitskraft zu verkaufen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. </a:t>
            </a:r>
            <a:endParaRPr lang="de-DE" sz="2100" dirty="0" smtClean="0">
              <a:solidFill>
                <a:srgbClr val="005FA0"/>
              </a:solidFill>
              <a:latin typeface="Verdana"/>
            </a:endParaRPr>
          </a:p>
          <a:p>
            <a:pPr>
              <a:lnSpc>
                <a:spcPts val="2500"/>
              </a:lnSpc>
            </a:pPr>
            <a:r>
              <a:rPr lang="de-DE" sz="21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befindet sich in keinem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persönlichen</a:t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 Abhängigkeitsverhältnis (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z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.</a:t>
            </a:r>
            <a:r>
              <a:rPr lang="de-DE" sz="2100" spc="-400" dirty="0" smtClean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B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.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Sklaverei</a:t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oder Leibeigenschaft).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54025" y="2136533"/>
            <a:ext cx="899795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Damit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die Arbeitskraft auf dem Markt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als Ware zu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finden ist,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müssen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zwei Bedingungen erfüllt sein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:</a:t>
            </a:r>
            <a:endParaRPr lang="de-DE" sz="21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54025" y="4942455"/>
            <a:ext cx="61087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2. Der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Arbeiter muss materiell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720323"/>
                </a:solidFill>
                <a:latin typeface="Verdana"/>
              </a:rPr>
            </a:br>
            <a:r>
              <a:rPr lang="de-DE" sz="2100" dirty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720323"/>
                </a:solidFill>
                <a:latin typeface="Verdana"/>
              </a:rPr>
              <a:t>   </a:t>
            </a:r>
            <a:r>
              <a:rPr lang="de-DE" sz="2100" dirty="0" smtClean="0">
                <a:solidFill>
                  <a:srgbClr val="E78444"/>
                </a:solidFill>
                <a:latin typeface="Verdana"/>
              </a:rPr>
              <a:t>«frei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»</a:t>
            </a:r>
            <a:r>
              <a:rPr lang="de-DE" sz="2100" dirty="0" smtClean="0">
                <a:solidFill>
                  <a:srgbClr val="E78444"/>
                </a:solidFill>
                <a:latin typeface="Verdana"/>
              </a:rPr>
              <a:t> von </a:t>
            </a:r>
            <a:r>
              <a:rPr lang="de-DE" sz="2100" dirty="0">
                <a:solidFill>
                  <a:srgbClr val="E78444"/>
                </a:solidFill>
                <a:latin typeface="Verdana"/>
              </a:rPr>
              <a:t>Produktionsmitteln</a:t>
            </a:r>
            <a:r>
              <a:rPr lang="de-DE" sz="2100" dirty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sein,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damit er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gezwungen ist und bleibt,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2100" dirty="0" smtClean="0">
                <a:solidFill>
                  <a:srgbClr val="005FA0"/>
                </a:solidFill>
                <a:latin typeface="Verdana"/>
              </a:rPr>
            </a:br>
            <a:r>
              <a:rPr lang="de-DE" sz="21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2100" dirty="0" smtClean="0">
                <a:solidFill>
                  <a:srgbClr val="005FA0"/>
                </a:solidFill>
                <a:latin typeface="Verdana"/>
              </a:rPr>
              <a:t>   seine </a:t>
            </a:r>
            <a:r>
              <a:rPr lang="de-DE" sz="2100" dirty="0">
                <a:solidFill>
                  <a:srgbClr val="005FA0"/>
                </a:solidFill>
                <a:latin typeface="Verdana"/>
              </a:rPr>
              <a:t>Arbeitskraft zu verkaufen.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53" y="3172026"/>
            <a:ext cx="2269680" cy="138570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37" y="4838491"/>
            <a:ext cx="1743397" cy="15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7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450850" y="5071662"/>
            <a:ext cx="8999538" cy="13581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/>
          <p:cNvCxnSpPr/>
          <p:nvPr/>
        </p:nvCxnSpPr>
        <p:spPr>
          <a:xfrm>
            <a:off x="638176" y="5634319"/>
            <a:ext cx="8632212" cy="19982"/>
          </a:xfrm>
          <a:prstGeom prst="straightConnector1">
            <a:avLst/>
          </a:prstGeom>
          <a:ln w="38100" cmpd="sng">
            <a:solidFill>
              <a:srgbClr val="005FA0"/>
            </a:solidFill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450850" y="463585"/>
            <a:ext cx="9343495" cy="424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800" b="1" dirty="0" smtClean="0">
                <a:solidFill>
                  <a:srgbClr val="005FA0"/>
                </a:solidFill>
                <a:latin typeface="Verdana"/>
                <a:cs typeface="Verdana"/>
              </a:rPr>
              <a:t>Arbeitstag: Notwendige Arbeit und Mehrarbeit</a:t>
            </a:r>
            <a:endParaRPr lang="de-DE" sz="29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0850" y="1616209"/>
            <a:ext cx="8999538" cy="918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Der Kapitalist kauft nicht die Person des Arbeiters (Lohnabhängige sind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keine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Sklaven), sondern nur dessen Arbeitskraft, über die er dann nach Belieben verfügen kann.</a:t>
            </a:r>
            <a:endParaRPr lang="de-DE" sz="2000" dirty="0">
              <a:solidFill>
                <a:srgbClr val="005FA0"/>
              </a:solidFill>
              <a:latin typeface="Calibri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0850" y="2899762"/>
            <a:ext cx="9116483" cy="886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E78444"/>
                </a:solidFill>
                <a:latin typeface="Verdana" pitchFamily="34" charset="0"/>
              </a:rPr>
              <a:t>Notwendige </a:t>
            </a:r>
            <a:r>
              <a:rPr lang="de-DE" sz="2000" dirty="0" smtClean="0">
                <a:solidFill>
                  <a:srgbClr val="E78444"/>
                </a:solidFill>
                <a:latin typeface="Verdana" pitchFamily="34" charset="0"/>
              </a:rPr>
              <a:t>Arbeit</a:t>
            </a:r>
          </a:p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Der Teil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des Arbeitstages,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worin der Wert all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der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Produkte geschaffen wird,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die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der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Arbeiter zur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eigenen (Re-)Produktion benötigt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.</a:t>
            </a:r>
            <a:endParaRPr lang="de-DE" sz="2000" dirty="0">
              <a:solidFill>
                <a:srgbClr val="005FA0"/>
              </a:solidFill>
              <a:latin typeface="Verdana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50849" y="4146757"/>
            <a:ext cx="9343495" cy="5920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 smtClean="0">
                <a:solidFill>
                  <a:srgbClr val="E78444"/>
                </a:solidFill>
                <a:latin typeface="Verdana" pitchFamily="34" charset="0"/>
              </a:rPr>
              <a:t>Mehrarbeit</a:t>
            </a:r>
            <a:endParaRPr lang="de-DE" sz="2000" dirty="0">
              <a:solidFill>
                <a:srgbClr val="E78444"/>
              </a:solidFill>
              <a:latin typeface="Verdana" pitchFamily="34" charset="0"/>
            </a:endParaRPr>
          </a:p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Die darüber hinaus 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verausgabte </a:t>
            </a:r>
            <a:r>
              <a:rPr lang="de-DE" sz="2000" dirty="0">
                <a:solidFill>
                  <a:srgbClr val="005FA0"/>
                </a:solidFill>
                <a:latin typeface="Verdana" pitchFamily="34" charset="0"/>
              </a:rPr>
              <a:t>Arbeit. Sie ist Quelle des Mehrwerts</a:t>
            </a:r>
            <a:r>
              <a:rPr lang="de-DE" sz="2000" dirty="0" smtClean="0">
                <a:solidFill>
                  <a:srgbClr val="005FA0"/>
                </a:solidFill>
                <a:latin typeface="Verdana" pitchFamily="34" charset="0"/>
              </a:rPr>
              <a:t>.</a:t>
            </a:r>
            <a:endParaRPr lang="de-DE" sz="2000" dirty="0">
              <a:solidFill>
                <a:srgbClr val="005FA0"/>
              </a:solidFill>
              <a:latin typeface="Verdana" pitchFamily="34" charset="0"/>
            </a:endParaRPr>
          </a:p>
        </p:txBody>
      </p:sp>
      <p:grpSp>
        <p:nvGrpSpPr>
          <p:cNvPr id="33" name="Gruppierung 32"/>
          <p:cNvGrpSpPr/>
          <p:nvPr/>
        </p:nvGrpSpPr>
        <p:grpSpPr>
          <a:xfrm>
            <a:off x="5410201" y="5726598"/>
            <a:ext cx="3860187" cy="523220"/>
            <a:chOff x="5410201" y="5251661"/>
            <a:chExt cx="3860187" cy="523220"/>
          </a:xfrm>
        </p:grpSpPr>
        <p:sp>
          <p:nvSpPr>
            <p:cNvPr id="14" name="Rechteck 13"/>
            <p:cNvSpPr/>
            <p:nvPr/>
          </p:nvSpPr>
          <p:spPr>
            <a:xfrm>
              <a:off x="5410201" y="5251661"/>
              <a:ext cx="3860187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Mehrarbeitszeit</a:t>
              </a:r>
              <a:r>
                <a:rPr lang="de-DE" sz="1700" dirty="0">
                  <a:solidFill>
                    <a:srgbClr val="720323"/>
                  </a:solidFill>
                  <a:latin typeface="Verdana"/>
                </a:rPr>
                <a:t> </a:t>
              </a:r>
              <a:br>
                <a:rPr lang="de-DE" sz="1700" dirty="0">
                  <a:solidFill>
                    <a:srgbClr val="720323"/>
                  </a:solidFill>
                  <a:latin typeface="Verdana"/>
                </a:rPr>
              </a:b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3 Std.     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Mehrwert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</p:txBody>
        </p:sp>
        <p:cxnSp>
          <p:nvCxnSpPr>
            <p:cNvPr id="17" name="Gerade Verbindung mit Pfeil 16"/>
            <p:cNvCxnSpPr/>
            <p:nvPr/>
          </p:nvCxnSpPr>
          <p:spPr>
            <a:xfrm>
              <a:off x="7004782" y="5638011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ierung 17"/>
          <p:cNvGrpSpPr/>
          <p:nvPr/>
        </p:nvGrpSpPr>
        <p:grpSpPr>
          <a:xfrm>
            <a:off x="638176" y="5726598"/>
            <a:ext cx="4760400" cy="523220"/>
            <a:chOff x="638176" y="5726598"/>
            <a:chExt cx="4760400" cy="523220"/>
          </a:xfrm>
        </p:grpSpPr>
        <p:sp>
          <p:nvSpPr>
            <p:cNvPr id="3" name="Rechteck 2"/>
            <p:cNvSpPr/>
            <p:nvPr/>
          </p:nvSpPr>
          <p:spPr>
            <a:xfrm>
              <a:off x="638176" y="5726598"/>
              <a:ext cx="4760400" cy="52322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Notwendige Arbeitszeit </a:t>
              </a:r>
              <a:r>
                <a:rPr lang="de-DE" sz="1700" dirty="0">
                  <a:solidFill>
                    <a:srgbClr val="720323"/>
                  </a:solidFill>
                  <a:latin typeface="Verdana"/>
                </a:rPr>
                <a:t/>
              </a:r>
              <a:br>
                <a:rPr lang="de-DE" sz="1700" dirty="0">
                  <a:solidFill>
                    <a:srgbClr val="720323"/>
                  </a:solidFill>
                  <a:latin typeface="Verdana"/>
                </a:rPr>
              </a:b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5 Std.     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 Wert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der Arbeitskraft</a:t>
              </a:r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>
              <a:off x="2084236" y="6112948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Gerade Verbindung 28"/>
          <p:cNvCxnSpPr/>
          <p:nvPr/>
        </p:nvCxnSpPr>
        <p:spPr>
          <a:xfrm flipV="1">
            <a:off x="5398576" y="5654301"/>
            <a:ext cx="3176" cy="559809"/>
          </a:xfrm>
          <a:prstGeom prst="line">
            <a:avLst/>
          </a:prstGeom>
          <a:ln w="38100" cmpd="sng">
            <a:solidFill>
              <a:srgbClr val="005F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uppierung 18"/>
          <p:cNvGrpSpPr/>
          <p:nvPr/>
        </p:nvGrpSpPr>
        <p:grpSpPr>
          <a:xfrm>
            <a:off x="450850" y="5260131"/>
            <a:ext cx="8999538" cy="261610"/>
            <a:chOff x="450850" y="5260131"/>
            <a:chExt cx="8999538" cy="261610"/>
          </a:xfrm>
        </p:grpSpPr>
        <p:sp>
          <p:nvSpPr>
            <p:cNvPr id="15" name="Rechteck 14"/>
            <p:cNvSpPr/>
            <p:nvPr/>
          </p:nvSpPr>
          <p:spPr>
            <a:xfrm>
              <a:off x="450850" y="5260131"/>
              <a:ext cx="8999538" cy="261610"/>
            </a:xfrm>
            <a:prstGeom prst="rect">
              <a:avLst/>
            </a:prstGeom>
          </p:spPr>
          <p:txBody>
            <a:bodyPr wrap="square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Länge des Arbeitstages = 8 Std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.        neu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zugesetzter Wert</a:t>
              </a:r>
            </a:p>
          </p:txBody>
        </p:sp>
        <p:cxnSp>
          <p:nvCxnSpPr>
            <p:cNvPr id="21" name="Gerade Verbindung mit Pfeil 20"/>
            <p:cNvCxnSpPr/>
            <p:nvPr/>
          </p:nvCxnSpPr>
          <p:spPr>
            <a:xfrm>
              <a:off x="5413041" y="5401815"/>
              <a:ext cx="313267" cy="0"/>
            </a:xfrm>
            <a:prstGeom prst="straightConnector1">
              <a:avLst/>
            </a:prstGeom>
            <a:ln w="28575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698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 build="p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Klasse Kämpfe! … um die Länge des Arbeitstages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2437" y="1647648"/>
            <a:ext cx="4001029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Der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Kapitalist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beruft sich auf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das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Gesetz des Warentauschs,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also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auf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sein verbrieftes Recht,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den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Gebrauchswert der gekauften Ware Arbeitskraft so lange zu nutzen,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wie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ihm beliebt.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240863" y="1647648"/>
            <a:ext cx="4268793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Der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Arbeiter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beruft sich ebenfalls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auf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das Gesetz des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Warentausches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und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damit auf den pfleglichen Umgang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mit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dem Einzigen, was er besitzt: seine Arbeitskraft, die er als Ware auch in Zukunft verkaufen muss. 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1" y="3951311"/>
            <a:ext cx="4693093" cy="2639865"/>
          </a:xfrm>
          <a:prstGeom prst="rect">
            <a:avLst/>
          </a:prstGeom>
        </p:spPr>
      </p:pic>
      <p:grpSp>
        <p:nvGrpSpPr>
          <p:cNvPr id="10" name="Gruppierung 9"/>
          <p:cNvGrpSpPr/>
          <p:nvPr/>
        </p:nvGrpSpPr>
        <p:grpSpPr>
          <a:xfrm>
            <a:off x="4953000" y="3601008"/>
            <a:ext cx="4582058" cy="2780378"/>
            <a:chOff x="4453466" y="961284"/>
            <a:chExt cx="4582058" cy="2780378"/>
          </a:xfrm>
        </p:grpSpPr>
        <p:pic>
          <p:nvPicPr>
            <p:cNvPr id="12" name="Bild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466" y="2809732"/>
              <a:ext cx="1089912" cy="931930"/>
            </a:xfrm>
            <a:prstGeom prst="rect">
              <a:avLst/>
            </a:prstGeom>
          </p:spPr>
        </p:pic>
        <p:sp>
          <p:nvSpPr>
            <p:cNvPr id="13" name="Ovale Legende 12"/>
            <p:cNvSpPr/>
            <p:nvPr/>
          </p:nvSpPr>
          <p:spPr>
            <a:xfrm>
              <a:off x="5215475" y="961284"/>
              <a:ext cx="3794648" cy="2198214"/>
            </a:xfrm>
            <a:prstGeom prst="wedgeEllipseCallout">
              <a:avLst>
                <a:gd name="adj1" fmla="val -34874"/>
                <a:gd name="adj2" fmla="val 53065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181607" y="1181365"/>
              <a:ext cx="3853917" cy="181930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[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…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]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 aus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der Natur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/>
              </a:r>
              <a:br>
                <a:rPr lang="de-DE" sz="1700" dirty="0" smtClean="0">
                  <a:solidFill>
                    <a:srgbClr val="005FA0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des Warenaustausches </a:t>
              </a:r>
              <a:br>
                <a:rPr lang="de-DE" sz="1700" dirty="0" smtClean="0">
                  <a:solidFill>
                    <a:srgbClr val="005FA0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selbst [ergibt sich]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keine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/>
              </a:r>
              <a:br>
                <a:rPr lang="de-DE" sz="1700" dirty="0" smtClean="0">
                  <a:solidFill>
                    <a:srgbClr val="005FA0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Grenze des </a:t>
              </a:r>
              <a:r>
                <a:rPr lang="de-DE" sz="1700" dirty="0">
                  <a:solidFill>
                    <a:srgbClr val="005FA0"/>
                  </a:solidFill>
                  <a:latin typeface="Verdana"/>
                </a:rPr>
                <a:t>Arbeitstags 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[…]. </a:t>
              </a:r>
            </a:p>
            <a:p>
              <a:pPr algn="ctr">
                <a:lnSpc>
                  <a:spcPts val="2000"/>
                </a:lnSpc>
              </a:pPr>
              <a:r>
                <a:rPr lang="de-DE" sz="1700" dirty="0" smtClean="0">
                  <a:solidFill>
                    <a:srgbClr val="E78444"/>
                  </a:solidFill>
                  <a:latin typeface="Verdana"/>
                </a:rPr>
                <a:t>Zwischen gleichen </a:t>
              </a: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Rechten </a:t>
              </a:r>
              <a:r>
                <a:rPr lang="de-DE" sz="1700" dirty="0" smtClean="0">
                  <a:solidFill>
                    <a:srgbClr val="E78444"/>
                  </a:solidFill>
                  <a:latin typeface="Verdana"/>
                </a:rPr>
                <a:t/>
              </a:r>
              <a:br>
                <a:rPr lang="de-DE" sz="1700" dirty="0" smtClean="0">
                  <a:solidFill>
                    <a:srgbClr val="E78444"/>
                  </a:solidFill>
                  <a:latin typeface="Verdana"/>
                </a:rPr>
              </a:br>
              <a:r>
                <a:rPr lang="de-DE" sz="1700" dirty="0" smtClean="0">
                  <a:solidFill>
                    <a:srgbClr val="E78444"/>
                  </a:solidFill>
                  <a:latin typeface="Verdana"/>
                </a:rPr>
                <a:t>entscheidet die </a:t>
              </a:r>
              <a:r>
                <a:rPr lang="de-DE" sz="1700" dirty="0">
                  <a:solidFill>
                    <a:srgbClr val="E78444"/>
                  </a:solidFill>
                  <a:latin typeface="Verdana"/>
                </a:rPr>
                <a:t>Gewalt</a:t>
              </a:r>
              <a:r>
                <a:rPr lang="de-DE" sz="1700" dirty="0" smtClean="0">
                  <a:solidFill>
                    <a:srgbClr val="005FA0"/>
                  </a:solidFill>
                  <a:latin typeface="Verdana"/>
                </a:rPr>
                <a:t>.</a:t>
              </a:r>
              <a:endParaRPr lang="de-DE" sz="1700" dirty="0">
                <a:solidFill>
                  <a:srgbClr val="005FA0"/>
                </a:solidFill>
                <a:latin typeface="Verdana"/>
              </a:endParaRPr>
            </a:p>
            <a:p>
              <a:pPr algn="ctr">
                <a:lnSpc>
                  <a:spcPts val="2000"/>
                </a:lnSpc>
              </a:pPr>
              <a:r>
                <a:rPr lang="de-DE" sz="1400" dirty="0">
                  <a:solidFill>
                    <a:srgbClr val="005FA0"/>
                  </a:solidFill>
                  <a:latin typeface="Verdana"/>
                </a:rPr>
                <a:t>(MEW 23: 249)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91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feld 3"/>
          <p:cNvSpPr txBox="1">
            <a:spLocks noChangeArrowheads="1"/>
          </p:cNvSpPr>
          <p:nvPr/>
        </p:nvSpPr>
        <p:spPr bwMode="auto">
          <a:xfrm>
            <a:off x="452438" y="460375"/>
            <a:ext cx="89979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3300"/>
              </a:lnSpc>
            </a:pPr>
            <a:r>
              <a:rPr lang="de-DE" sz="2900" b="1" dirty="0">
                <a:solidFill>
                  <a:srgbClr val="005FA0"/>
                </a:solidFill>
                <a:latin typeface="Verdana" charset="0"/>
                <a:cs typeface="Verdana" charset="0"/>
              </a:rPr>
              <a:t>Produktion des Mehrwerts</a:t>
            </a:r>
            <a:endParaRPr lang="de-DE" sz="2900" dirty="0">
              <a:solidFill>
                <a:srgbClr val="005FA0"/>
              </a:solidFill>
              <a:latin typeface="Verdana" charset="0"/>
              <a:cs typeface="Verdana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450850" y="1647825"/>
            <a:ext cx="297656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Absoluter </a:t>
            </a:r>
            <a:b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</a:b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Mehrwert	</a:t>
            </a:r>
          </a:p>
        </p:txBody>
      </p:sp>
      <p:sp>
        <p:nvSpPr>
          <p:cNvPr id="14" name="Textfeld 13"/>
          <p:cNvSpPr txBox="1">
            <a:spLocks noChangeArrowheads="1"/>
          </p:cNvSpPr>
          <p:nvPr/>
        </p:nvSpPr>
        <p:spPr bwMode="auto">
          <a:xfrm>
            <a:off x="452438" y="4259263"/>
            <a:ext cx="3111500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Relativer </a:t>
            </a:r>
            <a:b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</a:br>
            <a:r>
              <a:rPr lang="de-DE" sz="2200" b="1" dirty="0">
                <a:solidFill>
                  <a:srgbClr val="E78444"/>
                </a:solidFill>
                <a:latin typeface="Verdana" charset="0"/>
                <a:cs typeface="Verdana" charset="0"/>
              </a:rPr>
              <a:t>Mehrwert	</a:t>
            </a:r>
          </a:p>
        </p:txBody>
      </p:sp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2771775" y="4259263"/>
            <a:ext cx="6678613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Bei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gleichbleibender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Länge des Arbeitstages Vergrößerung des Mehrwerts durch Abnahme der notwendigen Arbeitszeit			</a:t>
            </a:r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2771775" y="1647825"/>
            <a:ext cx="66786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79425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500"/>
              </a:lnSpc>
              <a:spcBef>
                <a:spcPts val="75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Vergrößerung des Mehrwerts durch Verlängerung des Arbeitstages</a:t>
            </a:r>
          </a:p>
        </p:txBody>
      </p:sp>
      <p:grpSp>
        <p:nvGrpSpPr>
          <p:cNvPr id="2" name="Gruppierung 1"/>
          <p:cNvGrpSpPr>
            <a:grpSpLocks/>
          </p:cNvGrpSpPr>
          <p:nvPr/>
        </p:nvGrpSpPr>
        <p:grpSpPr bwMode="auto">
          <a:xfrm>
            <a:off x="452438" y="2650944"/>
            <a:ext cx="8997950" cy="324039"/>
            <a:chOff x="452438" y="2651351"/>
            <a:chExt cx="8997949" cy="323593"/>
          </a:xfrm>
        </p:grpSpPr>
        <p:sp>
          <p:nvSpPr>
            <p:cNvPr id="3104" name="Textfeld 10"/>
            <p:cNvSpPr txBox="1">
              <a:spLocks noChangeArrowheads="1"/>
            </p:cNvSpPr>
            <p:nvPr/>
          </p:nvSpPr>
          <p:spPr bwMode="auto">
            <a:xfrm>
              <a:off x="452438" y="2651351"/>
              <a:ext cx="2858028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vorher</a:t>
              </a:r>
            </a:p>
          </p:txBody>
        </p:sp>
        <p:cxnSp>
          <p:nvCxnSpPr>
            <p:cNvPr id="6" name="Gerade Verbindung 5"/>
            <p:cNvCxnSpPr/>
            <p:nvPr/>
          </p:nvCxnSpPr>
          <p:spPr>
            <a:xfrm>
              <a:off x="2771775" y="2974944"/>
              <a:ext cx="3214688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6" name="Textfeld 27"/>
            <p:cNvSpPr txBox="1">
              <a:spLocks noChangeArrowheads="1"/>
            </p:cNvSpPr>
            <p:nvPr/>
          </p:nvSpPr>
          <p:spPr bwMode="auto">
            <a:xfrm>
              <a:off x="4014252" y="2651351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E78444"/>
                  </a:solidFill>
                  <a:latin typeface="Verdana" charset="0"/>
                </a:rPr>
                <a:t>6 Std.</a:t>
              </a:r>
            </a:p>
          </p:txBody>
        </p:sp>
        <p:sp>
          <p:nvSpPr>
            <p:cNvPr id="3107" name="Textfeld 29"/>
            <p:cNvSpPr txBox="1">
              <a:spLocks noChangeArrowheads="1"/>
            </p:cNvSpPr>
            <p:nvPr/>
          </p:nvSpPr>
          <p:spPr bwMode="auto">
            <a:xfrm>
              <a:off x="6101815" y="2651351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2 Std.</a:t>
              </a:r>
            </a:p>
          </p:txBody>
        </p:sp>
        <p:cxnSp>
          <p:nvCxnSpPr>
            <p:cNvPr id="52" name="Gerade Verbindung 51"/>
            <p:cNvCxnSpPr/>
            <p:nvPr/>
          </p:nvCxnSpPr>
          <p:spPr>
            <a:xfrm>
              <a:off x="5918199" y="2974944"/>
              <a:ext cx="1160463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9" name="Rechteck 75"/>
            <p:cNvSpPr>
              <a:spLocks noChangeArrowheads="1"/>
            </p:cNvSpPr>
            <p:nvPr/>
          </p:nvSpPr>
          <p:spPr bwMode="auto">
            <a:xfrm>
              <a:off x="7841830" y="2664948"/>
              <a:ext cx="1608557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8-Stunden-Tag</a:t>
              </a:r>
            </a:p>
          </p:txBody>
        </p:sp>
      </p:grpSp>
      <p:grpSp>
        <p:nvGrpSpPr>
          <p:cNvPr id="3" name="Gruppierung 2"/>
          <p:cNvGrpSpPr>
            <a:grpSpLocks/>
          </p:cNvGrpSpPr>
          <p:nvPr/>
        </p:nvGrpSpPr>
        <p:grpSpPr bwMode="auto">
          <a:xfrm>
            <a:off x="452438" y="3159141"/>
            <a:ext cx="8997950" cy="338117"/>
            <a:chOff x="452438" y="3159435"/>
            <a:chExt cx="8997950" cy="337305"/>
          </a:xfrm>
        </p:grpSpPr>
        <p:sp>
          <p:nvSpPr>
            <p:cNvPr id="3098" name="Textfeld 12"/>
            <p:cNvSpPr txBox="1">
              <a:spLocks noChangeArrowheads="1"/>
            </p:cNvSpPr>
            <p:nvPr/>
          </p:nvSpPr>
          <p:spPr bwMode="auto">
            <a:xfrm>
              <a:off x="452438" y="3173147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nachher</a:t>
              </a:r>
            </a:p>
          </p:txBody>
        </p:sp>
        <p:sp>
          <p:nvSpPr>
            <p:cNvPr id="3099" name="Textfeld 28"/>
            <p:cNvSpPr txBox="1">
              <a:spLocks noChangeArrowheads="1"/>
            </p:cNvSpPr>
            <p:nvPr/>
          </p:nvSpPr>
          <p:spPr bwMode="auto">
            <a:xfrm>
              <a:off x="4014252" y="3173147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6 Std.</a:t>
              </a:r>
            </a:p>
          </p:txBody>
        </p:sp>
        <p:sp>
          <p:nvSpPr>
            <p:cNvPr id="3100" name="Textfeld 30"/>
            <p:cNvSpPr txBox="1">
              <a:spLocks noChangeArrowheads="1"/>
            </p:cNvSpPr>
            <p:nvPr/>
          </p:nvSpPr>
          <p:spPr bwMode="auto">
            <a:xfrm>
              <a:off x="6101815" y="3173147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E78444"/>
                  </a:solidFill>
                  <a:latin typeface="Verdana" charset="0"/>
                </a:rPr>
                <a:t>4 Std.</a:t>
              </a:r>
            </a:p>
          </p:txBody>
        </p:sp>
        <p:cxnSp>
          <p:nvCxnSpPr>
            <p:cNvPr id="57" name="Gerade Verbindung 56"/>
            <p:cNvCxnSpPr/>
            <p:nvPr/>
          </p:nvCxnSpPr>
          <p:spPr>
            <a:xfrm>
              <a:off x="2771775" y="3496740"/>
              <a:ext cx="3146425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57"/>
            <p:cNvCxnSpPr/>
            <p:nvPr/>
          </p:nvCxnSpPr>
          <p:spPr>
            <a:xfrm>
              <a:off x="5918200" y="3496740"/>
              <a:ext cx="2354263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03" name="Rechteck 76"/>
            <p:cNvSpPr>
              <a:spLocks noChangeArrowheads="1"/>
            </p:cNvSpPr>
            <p:nvPr/>
          </p:nvSpPr>
          <p:spPr bwMode="auto">
            <a:xfrm>
              <a:off x="7703234" y="3159435"/>
              <a:ext cx="1747154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10-Stunden-Tag</a:t>
              </a:r>
            </a:p>
          </p:txBody>
        </p:sp>
      </p:grpSp>
      <p:grpSp>
        <p:nvGrpSpPr>
          <p:cNvPr id="7" name="Gruppierung 6"/>
          <p:cNvGrpSpPr>
            <a:grpSpLocks/>
          </p:cNvGrpSpPr>
          <p:nvPr/>
        </p:nvGrpSpPr>
        <p:grpSpPr bwMode="auto">
          <a:xfrm>
            <a:off x="452438" y="5561374"/>
            <a:ext cx="8997950" cy="339365"/>
            <a:chOff x="452438" y="5561279"/>
            <a:chExt cx="8997950" cy="338915"/>
          </a:xfrm>
        </p:grpSpPr>
        <p:sp>
          <p:nvSpPr>
            <p:cNvPr id="3092" name="Textfeld 14"/>
            <p:cNvSpPr txBox="1">
              <a:spLocks noChangeArrowheads="1"/>
            </p:cNvSpPr>
            <p:nvPr/>
          </p:nvSpPr>
          <p:spPr bwMode="auto">
            <a:xfrm>
              <a:off x="452438" y="5576601"/>
              <a:ext cx="8997950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vorher</a:t>
              </a:r>
            </a:p>
          </p:txBody>
        </p:sp>
        <p:sp>
          <p:nvSpPr>
            <p:cNvPr id="3093" name="Textfeld 35"/>
            <p:cNvSpPr txBox="1">
              <a:spLocks noChangeArrowheads="1"/>
            </p:cNvSpPr>
            <p:nvPr/>
          </p:nvSpPr>
          <p:spPr bwMode="auto">
            <a:xfrm>
              <a:off x="4014252" y="5561279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E78444"/>
                  </a:solidFill>
                  <a:latin typeface="Verdana" charset="0"/>
                </a:rPr>
                <a:t>6 Std.</a:t>
              </a:r>
            </a:p>
          </p:txBody>
        </p:sp>
        <p:sp>
          <p:nvSpPr>
            <p:cNvPr id="3094" name="Textfeld 37"/>
            <p:cNvSpPr txBox="1">
              <a:spLocks noChangeArrowheads="1"/>
            </p:cNvSpPr>
            <p:nvPr/>
          </p:nvSpPr>
          <p:spPr bwMode="auto">
            <a:xfrm>
              <a:off x="6101815" y="5561279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2 Std.</a:t>
              </a:r>
            </a:p>
          </p:txBody>
        </p:sp>
        <p:cxnSp>
          <p:nvCxnSpPr>
            <p:cNvPr id="62" name="Gerade Verbindung 61"/>
            <p:cNvCxnSpPr/>
            <p:nvPr/>
          </p:nvCxnSpPr>
          <p:spPr>
            <a:xfrm>
              <a:off x="2771775" y="5884340"/>
              <a:ext cx="3214688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/>
          </p:nvCxnSpPr>
          <p:spPr>
            <a:xfrm flipH="1" flipV="1">
              <a:off x="5918200" y="5884340"/>
              <a:ext cx="1160463" cy="15854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7" name="Rechteck 77"/>
            <p:cNvSpPr>
              <a:spLocks noChangeArrowheads="1"/>
            </p:cNvSpPr>
            <p:nvPr/>
          </p:nvSpPr>
          <p:spPr bwMode="auto">
            <a:xfrm>
              <a:off x="7841830" y="5575017"/>
              <a:ext cx="1608557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8-Stunden-Tag</a:t>
              </a:r>
            </a:p>
          </p:txBody>
        </p:sp>
      </p:grpSp>
      <p:grpSp>
        <p:nvGrpSpPr>
          <p:cNvPr id="8" name="Gruppierung 7"/>
          <p:cNvGrpSpPr>
            <a:grpSpLocks/>
          </p:cNvGrpSpPr>
          <p:nvPr/>
        </p:nvGrpSpPr>
        <p:grpSpPr bwMode="auto">
          <a:xfrm>
            <a:off x="452438" y="6083301"/>
            <a:ext cx="8997950" cy="338141"/>
            <a:chOff x="452438" y="6083075"/>
            <a:chExt cx="8997950" cy="338915"/>
          </a:xfrm>
        </p:grpSpPr>
        <p:sp>
          <p:nvSpPr>
            <p:cNvPr id="3086" name="Textfeld 16"/>
            <p:cNvSpPr txBox="1">
              <a:spLocks noChangeArrowheads="1"/>
            </p:cNvSpPr>
            <p:nvPr/>
          </p:nvSpPr>
          <p:spPr bwMode="auto">
            <a:xfrm>
              <a:off x="452438" y="6098397"/>
              <a:ext cx="8997950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 dirty="0">
                  <a:solidFill>
                    <a:srgbClr val="005FA0"/>
                  </a:solidFill>
                  <a:latin typeface="Verdana" charset="0"/>
                </a:rPr>
                <a:t>nachher</a:t>
              </a:r>
            </a:p>
          </p:txBody>
        </p:sp>
        <p:sp>
          <p:nvSpPr>
            <p:cNvPr id="3087" name="Textfeld 36"/>
            <p:cNvSpPr txBox="1">
              <a:spLocks noChangeArrowheads="1"/>
            </p:cNvSpPr>
            <p:nvPr/>
          </p:nvSpPr>
          <p:spPr bwMode="auto">
            <a:xfrm>
              <a:off x="4014252" y="6083075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4 Std.</a:t>
              </a:r>
            </a:p>
          </p:txBody>
        </p:sp>
        <p:sp>
          <p:nvSpPr>
            <p:cNvPr id="3088" name="Textfeld 38"/>
            <p:cNvSpPr txBox="1">
              <a:spLocks noChangeArrowheads="1"/>
            </p:cNvSpPr>
            <p:nvPr/>
          </p:nvSpPr>
          <p:spPr bwMode="auto">
            <a:xfrm>
              <a:off x="6101815" y="6083075"/>
              <a:ext cx="2087563" cy="323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defTabSz="47942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>
                <a:lnSpc>
                  <a:spcPts val="2500"/>
                </a:lnSpc>
              </a:pPr>
              <a:r>
                <a:rPr lang="de-DE" sz="2200">
                  <a:solidFill>
                    <a:srgbClr val="E78444"/>
                  </a:solidFill>
                  <a:latin typeface="Verdana" charset="0"/>
                </a:rPr>
                <a:t>4 Std.</a:t>
              </a:r>
            </a:p>
          </p:txBody>
        </p:sp>
        <p:cxnSp>
          <p:nvCxnSpPr>
            <p:cNvPr id="67" name="Gerade Verbindung 66"/>
            <p:cNvCxnSpPr/>
            <p:nvPr/>
          </p:nvCxnSpPr>
          <p:spPr>
            <a:xfrm>
              <a:off x="2771775" y="6421990"/>
              <a:ext cx="2308225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>
              <a:endCxn id="3086" idx="2"/>
            </p:cNvCxnSpPr>
            <p:nvPr/>
          </p:nvCxnSpPr>
          <p:spPr>
            <a:xfrm flipH="1">
              <a:off x="4951413" y="6421990"/>
              <a:ext cx="2127250" cy="0"/>
            </a:xfrm>
            <a:prstGeom prst="line">
              <a:avLst/>
            </a:prstGeom>
            <a:ln w="38100" cmpd="sng">
              <a:solidFill>
                <a:srgbClr val="005FA0"/>
              </a:solidFill>
              <a:headEnd type="diamond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91" name="Rechteck 78"/>
            <p:cNvSpPr>
              <a:spLocks noChangeArrowheads="1"/>
            </p:cNvSpPr>
            <p:nvPr/>
          </p:nvSpPr>
          <p:spPr bwMode="auto">
            <a:xfrm>
              <a:off x="7841830" y="6094485"/>
              <a:ext cx="1608557" cy="278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ts val="2200"/>
                </a:lnSpc>
              </a:pPr>
              <a:r>
                <a:rPr lang="de-DE" sz="1700" dirty="0">
                  <a:solidFill>
                    <a:srgbClr val="005FA0"/>
                  </a:solidFill>
                  <a:latin typeface="Verdana" charset="0"/>
                </a:rPr>
                <a:t>8-Stunden-Tag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66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Was heißt jetzt Ausbeutung?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2438" y="1620115"/>
            <a:ext cx="8997950" cy="14769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dirty="0">
                <a:solidFill>
                  <a:srgbClr val="E78444"/>
                </a:solidFill>
                <a:latin typeface="Verdana" charset="0"/>
                <a:cs typeface="Arial" charset="0"/>
              </a:rPr>
              <a:t>Ausbeutung: </a:t>
            </a:r>
            <a:r>
              <a:rPr lang="de-DE" sz="2000" dirty="0">
                <a:solidFill>
                  <a:srgbClr val="005FA0"/>
                </a:solidFill>
                <a:latin typeface="Verdana" charset="0"/>
                <a:cs typeface="Arial" charset="0"/>
              </a:rPr>
              <a:t>Die Arbeiter sind gezwungen, länger zu arbeiten als zu ihrer eigenen Reproduktion notwendig ist. Andere eignen sich die Früchte dieser Mehrarbeit an. Das ist in jeder Klassengesellschaft so (Sklaven </a:t>
            </a:r>
            <a:r>
              <a:rPr lang="de-DE" sz="20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oder Leibeigene</a:t>
            </a:r>
            <a:r>
              <a:rPr lang="de-DE" sz="2000" dirty="0">
                <a:solidFill>
                  <a:srgbClr val="005FA0"/>
                </a:solidFill>
                <a:latin typeface="Verdana" charset="0"/>
                <a:cs typeface="Arial" charset="0"/>
              </a:rPr>
              <a:t>), im Kapitalismus jedoch verschleiert. Inwiefern?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0850" y="3457015"/>
            <a:ext cx="8997950" cy="297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de-DE" sz="2000" b="1" dirty="0">
                <a:solidFill>
                  <a:srgbClr val="005FA0"/>
                </a:solidFill>
                <a:latin typeface="Verdana"/>
                <a:cs typeface="Verdana"/>
              </a:rPr>
              <a:t>Lohn und Ausbeutung: Verschleierung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0850" y="3934105"/>
            <a:ext cx="8997950" cy="886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Lohn </a:t>
            </a:r>
            <a:r>
              <a:rPr lang="de-DE" sz="2000" dirty="0">
                <a:solidFill>
                  <a:srgbClr val="005FA0"/>
                </a:solidFill>
                <a:latin typeface="Verdana"/>
              </a:rPr>
              <a:t>präsentiert sich als </a:t>
            </a:r>
            <a:r>
              <a:rPr lang="de-DE" sz="2000" dirty="0" smtClean="0">
                <a:solidFill>
                  <a:srgbClr val="E78444"/>
                </a:solidFill>
                <a:latin typeface="Verdana"/>
              </a:rPr>
              <a:t>Wert</a:t>
            </a: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bzw. </a:t>
            </a:r>
            <a:br>
              <a:rPr lang="de-DE" sz="2000" dirty="0" smtClean="0">
                <a:solidFill>
                  <a:srgbClr val="005FA0"/>
                </a:solidFill>
                <a:latin typeface="Verdana"/>
              </a:rPr>
            </a:b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E78444"/>
                </a:solidFill>
                <a:latin typeface="Verdana"/>
              </a:rPr>
              <a:t>Preis der Arbeit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: Statt der Arbeitskraft </a:t>
            </a:r>
            <a:br>
              <a:rPr lang="de-DE" sz="2000" dirty="0" smtClean="0">
                <a:solidFill>
                  <a:srgbClr val="005FA0"/>
                </a:solidFill>
                <a:latin typeface="Verdana"/>
              </a:rPr>
            </a:b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 scheint die Arbeit bezahlt zu werden.</a:t>
            </a:r>
            <a:endParaRPr lang="de-DE" sz="20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50850" y="5017450"/>
            <a:ext cx="8997950" cy="2970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3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2000" dirty="0" smtClean="0">
                <a:solidFill>
                  <a:srgbClr val="720323"/>
                </a:solidFill>
                <a:latin typeface="Verdana"/>
              </a:rPr>
              <a:t> </a:t>
            </a:r>
            <a:r>
              <a:rPr lang="de-DE" sz="2000" dirty="0" smtClean="0">
                <a:solidFill>
                  <a:srgbClr val="005FA0"/>
                </a:solidFill>
                <a:latin typeface="Verdana"/>
              </a:rPr>
              <a:t>Lohn präsentiert sich als Bezahlung der:</a:t>
            </a:r>
            <a:endParaRPr lang="de-DE" sz="20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52438" y="5789375"/>
            <a:ext cx="899795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Gesamtlänge des Arbeitstages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cxnSp>
        <p:nvCxnSpPr>
          <p:cNvPr id="20" name="Gerade Verbindung 19"/>
          <p:cNvCxnSpPr/>
          <p:nvPr/>
        </p:nvCxnSpPr>
        <p:spPr>
          <a:xfrm>
            <a:off x="450850" y="6111614"/>
            <a:ext cx="8997950" cy="0"/>
          </a:xfrm>
          <a:prstGeom prst="line">
            <a:avLst/>
          </a:prstGeom>
          <a:ln w="38100" cmpd="sng">
            <a:solidFill>
              <a:srgbClr val="005FA0"/>
            </a:solidFill>
            <a:headEnd type="none"/>
            <a:tailEnd type="diamon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uppierung 13"/>
          <p:cNvGrpSpPr/>
          <p:nvPr/>
        </p:nvGrpSpPr>
        <p:grpSpPr>
          <a:xfrm>
            <a:off x="450849" y="6123349"/>
            <a:ext cx="8879418" cy="320872"/>
            <a:chOff x="450849" y="6123349"/>
            <a:chExt cx="8879418" cy="320872"/>
          </a:xfrm>
        </p:grpSpPr>
        <p:sp>
          <p:nvSpPr>
            <p:cNvPr id="17" name="Textfeld 16"/>
            <p:cNvSpPr txBox="1"/>
            <p:nvPr/>
          </p:nvSpPr>
          <p:spPr>
            <a:xfrm>
              <a:off x="450849" y="6182611"/>
              <a:ext cx="5086351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 smtClean="0">
                  <a:solidFill>
                    <a:srgbClr val="737373"/>
                  </a:solidFill>
                  <a:latin typeface="Verdana"/>
                </a:rPr>
                <a:t>Notwendige Arbeitszeit: Wert der Arbeitskraft</a:t>
              </a:r>
              <a:endParaRPr lang="de-DE" sz="1700" dirty="0">
                <a:solidFill>
                  <a:srgbClr val="737373"/>
                </a:solidFill>
                <a:latin typeface="Verdana"/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776384" y="6182611"/>
              <a:ext cx="3553883" cy="2616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de-DE" sz="1700" dirty="0" smtClean="0">
                  <a:solidFill>
                    <a:srgbClr val="737373"/>
                  </a:solidFill>
                  <a:latin typeface="Verdana"/>
                </a:rPr>
                <a:t>Mehrarbeitszeit: Mehrwert</a:t>
              </a:r>
              <a:endParaRPr lang="de-DE" sz="1700" dirty="0">
                <a:solidFill>
                  <a:srgbClr val="737373"/>
                </a:solidFill>
                <a:latin typeface="Verdana"/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>
            <a:xfrm>
              <a:off x="5575300" y="6123349"/>
              <a:ext cx="0" cy="320683"/>
            </a:xfrm>
            <a:prstGeom prst="line">
              <a:avLst/>
            </a:prstGeom>
            <a:ln w="38100" cmpd="sng">
              <a:solidFill>
                <a:srgbClr val="737373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Bild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05" y="3097015"/>
            <a:ext cx="2737196" cy="22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7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450850" y="1920312"/>
            <a:ext cx="8999538" cy="45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591646"/>
              </p:ext>
            </p:extLst>
          </p:nvPr>
        </p:nvGraphicFramePr>
        <p:xfrm>
          <a:off x="630850" y="2100312"/>
          <a:ext cx="8639538" cy="41560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08217"/>
                <a:gridCol w="2861733"/>
                <a:gridCol w="2869588"/>
              </a:tblGrid>
              <a:tr h="641535">
                <a:tc gridSpan="3">
                  <a:txBody>
                    <a:bodyPr/>
                    <a:lstStyle/>
                    <a:p>
                      <a:pPr marL="0" marR="0" lvl="0" indent="0" algn="ctr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/>
                          <a:ea typeface="MS PGothic" charset="0"/>
                          <a:cs typeface="Verdana"/>
                        </a:rPr>
                        <a:t>Warum Marx </a:t>
                      </a:r>
                      <a:r>
                        <a:rPr kumimoji="0" lang="de-DE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/>
                          <a:ea typeface="MS PGothic" charset="0"/>
                          <a:cs typeface="Verdana"/>
                        </a:rPr>
                        <a:t>Das Kapital </a:t>
                      </a:r>
                      <a:r>
                        <a:rPr kumimoji="0" lang="de-DE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/>
                          <a:ea typeface="MS PGothic" charset="0"/>
                          <a:cs typeface="Verdana"/>
                        </a:rPr>
                        <a:t>nicht kannte</a:t>
                      </a:r>
                      <a:endParaRPr lang="de-DE" sz="2200" b="0" i="0" dirty="0">
                        <a:solidFill>
                          <a:srgbClr val="720323"/>
                        </a:solidFill>
                      </a:endParaRPr>
                    </a:p>
                  </a:txBody>
                  <a:tcPr marL="0" marR="0" marT="10800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F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</a:tr>
              <a:tr h="3514539">
                <a:tc>
                  <a:txBody>
                    <a:bodyPr/>
                    <a:lstStyle/>
                    <a:p>
                      <a:pPr marL="0" marR="0" indent="0" algn="l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i="0" dirty="0" smtClean="0">
                        <a:solidFill>
                          <a:srgbClr val="720323"/>
                        </a:solidFill>
                        <a:latin typeface="Verdana" charset="0"/>
                        <a:cs typeface="Times" charset="0"/>
                        <a:sym typeface="Times" charset="0"/>
                      </a:endParaRPr>
                    </a:p>
                  </a:txBody>
                  <a:tcPr marL="72000" marR="36000" marT="108000" marB="0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i="0" dirty="0" smtClean="0">
                        <a:solidFill>
                          <a:srgbClr val="720323"/>
                        </a:solidFill>
                        <a:latin typeface="Verdana" charset="0"/>
                        <a:cs typeface="Times" charset="0"/>
                        <a:sym typeface="Times" charset="0"/>
                      </a:endParaRPr>
                    </a:p>
                  </a:txBody>
                  <a:tcPr marL="108000" marR="36000" marT="1080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79923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700" b="0" i="0" dirty="0" smtClean="0">
                        <a:solidFill>
                          <a:srgbClr val="720323"/>
                        </a:solidFill>
                        <a:latin typeface="Verdana" charset="0"/>
                        <a:cs typeface="Times" charset="0"/>
                        <a:sym typeface="Times" charset="0"/>
                      </a:endParaRPr>
                    </a:p>
                  </a:txBody>
                  <a:tcPr marL="108000" marR="36000" marT="10800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613913" y="2807719"/>
            <a:ext cx="2950554" cy="3861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Marx schreibt Zeit seines Lebens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(*1818 – †1883)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, nahezu ein halbes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Jahr-hundert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lang.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Er </a:t>
            </a:r>
            <a:r>
              <a:rPr lang="de-DE" sz="1700" dirty="0" err="1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ent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-wickelt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seine Analyse kontinuierlich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weiter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, auch der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Gegenstand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seiner Forschung verändert sich. Zu Marx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’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 Lebzeiten sind nur sehr wenige seiner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ökonomie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  <a:sym typeface="Times" charset="0"/>
              </a:rPr>
              <a:t>-theoretischen Schriften erschienen.</a:t>
            </a:r>
          </a:p>
          <a:p>
            <a:pPr>
              <a:lnSpc>
                <a:spcPts val="2100"/>
              </a:lnSpc>
            </a:pPr>
            <a:endParaRPr lang="de-DE" sz="1700" dirty="0">
              <a:solidFill>
                <a:srgbClr val="005FA0"/>
              </a:solidFill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56000" y="2807797"/>
            <a:ext cx="2861733" cy="332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Die nach Marx’ Tod herausgegebenen Schriften wurden </a:t>
            </a:r>
            <a:r>
              <a:rPr lang="de-DE" sz="17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redi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-giert und überarbeitet und erschienen in großen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zeitlichen Abständen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. Selbst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Zweite und Dritte Band </a:t>
            </a:r>
            <a:r>
              <a:rPr lang="de-DE" sz="1700" dirty="0">
                <a:solidFill>
                  <a:srgbClr val="125D96"/>
                </a:solidFill>
                <a:latin typeface="Verdana" charset="0"/>
                <a:cs typeface="Arial" charset="0"/>
              </a:rPr>
              <a:t>des </a:t>
            </a:r>
            <a:r>
              <a:rPr lang="de-DE" sz="1700" i="1" dirty="0">
                <a:solidFill>
                  <a:srgbClr val="005FA0"/>
                </a:solidFill>
                <a:latin typeface="Verdana" charset="0"/>
                <a:cs typeface="Arial" charset="0"/>
              </a:rPr>
              <a:t>Kapital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 wurden erst 1885 und 1894 von Friedrich Engels herausgebracht.</a:t>
            </a:r>
            <a:endParaRPr lang="de-DE" sz="1700" dirty="0">
              <a:solidFill>
                <a:srgbClr val="005FA0"/>
              </a:solidFill>
              <a:latin typeface="Verdana" charset="0"/>
              <a:cs typeface="Arial" charset="0"/>
              <a:sym typeface="Times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17729" y="2803206"/>
            <a:ext cx="2861733" cy="305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Die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Rezeptions-geschichte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des </a:t>
            </a:r>
            <a:r>
              <a:rPr lang="de-DE" sz="17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Marxschen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 Werkes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ist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komplex: Sie hängt </a:t>
            </a:r>
            <a:b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von unterschiedlichen </a:t>
            </a:r>
            <a:b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historischen und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politischen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Kontexten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ab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sowie von der jeweiligen Verfügbarkeit der </a:t>
            </a:r>
            <a:r>
              <a:rPr lang="de-DE" sz="1700" dirty="0" err="1">
                <a:solidFill>
                  <a:srgbClr val="005FA0"/>
                </a:solidFill>
                <a:latin typeface="Verdana" charset="0"/>
                <a:cs typeface="Arial" charset="0"/>
              </a:rPr>
              <a:t>Marxschen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 Texte und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deren Übersetzungen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. </a:t>
            </a:r>
            <a:endParaRPr lang="de-DE" sz="1700" dirty="0">
              <a:solidFill>
                <a:srgbClr val="005FA0"/>
              </a:solidFill>
              <a:latin typeface="Verdana" charset="0"/>
              <a:cs typeface="Arial" charset="0"/>
              <a:sym typeface="Times" charset="0"/>
            </a:endParaRPr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49" y="460374"/>
            <a:ext cx="8986326" cy="118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3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Entlohnungsformen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cxnSp>
        <p:nvCxnSpPr>
          <p:cNvPr id="3" name="Gerade Verbindung 2"/>
          <p:cNvCxnSpPr/>
          <p:nvPr/>
        </p:nvCxnSpPr>
        <p:spPr>
          <a:xfrm>
            <a:off x="450850" y="2227373"/>
            <a:ext cx="2646000" cy="0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Bild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7" y="5087620"/>
            <a:ext cx="1385210" cy="1349692"/>
          </a:xfrm>
          <a:prstGeom prst="rect">
            <a:avLst/>
          </a:prstGeom>
        </p:spPr>
      </p:pic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3495138" y="2314581"/>
            <a:ext cx="264441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Anzahl in einer Arbeits-woche durchschnittlich herstellbarer Produkte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cxnSp>
        <p:nvCxnSpPr>
          <p:cNvPr id="32" name="Gerade Verbindung 31"/>
          <p:cNvCxnSpPr/>
          <p:nvPr/>
        </p:nvCxnSpPr>
        <p:spPr>
          <a:xfrm>
            <a:off x="3493550" y="2227373"/>
            <a:ext cx="2646000" cy="0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6587067" y="2314581"/>
            <a:ext cx="287654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Anzahl in einer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Arbeits-woche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durchschnittlich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abschließbarer Projekte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cxnSp>
        <p:nvCxnSpPr>
          <p:cNvPr id="36" name="Gerade Verbindung 35"/>
          <p:cNvCxnSpPr/>
          <p:nvPr/>
        </p:nvCxnSpPr>
        <p:spPr>
          <a:xfrm>
            <a:off x="6680201" y="2227373"/>
            <a:ext cx="2783413" cy="0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50849" y="3808579"/>
            <a:ext cx="2646001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Zeitlohn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Buchhalterin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Dolores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hat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eine feste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20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-Std.-Stelle.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3495139" y="3808579"/>
            <a:ext cx="264441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Stücklohn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Tischler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Carsten wird pro Möbelstück bezahlt.</a:t>
            </a:r>
          </a:p>
        </p:txBody>
      </p:sp>
      <p:sp>
        <p:nvSpPr>
          <p:cNvPr id="29" name="Text Box 13"/>
          <p:cNvSpPr txBox="1">
            <a:spLocks noChangeArrowheads="1"/>
          </p:cNvSpPr>
          <p:nvPr/>
        </p:nvSpPr>
        <p:spPr bwMode="auto">
          <a:xfrm>
            <a:off x="6680201" y="3808579"/>
            <a:ext cx="2783413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Projektlohn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IT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-Programmiererin </a:t>
            </a:r>
            <a:r>
              <a:rPr lang="de-DE" sz="1700" dirty="0" err="1">
                <a:solidFill>
                  <a:srgbClr val="005FA0"/>
                </a:solidFill>
                <a:latin typeface="Verdana"/>
              </a:rPr>
              <a:t>Fujiko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wird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pro App bezahlt.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52438" y="2314581"/>
            <a:ext cx="264441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Arbeitswoche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von gegebener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Stundenzahl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450850" y="1607415"/>
            <a:ext cx="264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Wert der Ware AK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für eine Woche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30" name="Pfeil nach rechts 29"/>
          <p:cNvSpPr/>
          <p:nvPr/>
        </p:nvSpPr>
        <p:spPr>
          <a:xfrm rot="16200000">
            <a:off x="1507382" y="3195663"/>
            <a:ext cx="536214" cy="529961"/>
          </a:xfrm>
          <a:prstGeom prst="rightArrow">
            <a:avLst/>
          </a:prstGeom>
          <a:solidFill>
            <a:srgbClr val="E78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01039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720323"/>
              </a:solidFill>
            </a:endParaRP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3469738" y="1607415"/>
            <a:ext cx="26444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Wert der Ware AK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für eine Woche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38" name="Pfeil nach rechts 37"/>
          <p:cNvSpPr/>
          <p:nvPr/>
        </p:nvSpPr>
        <p:spPr>
          <a:xfrm rot="16200000">
            <a:off x="4550083" y="3195664"/>
            <a:ext cx="536214" cy="529961"/>
          </a:xfrm>
          <a:prstGeom prst="rightArrow">
            <a:avLst/>
          </a:prstGeom>
          <a:solidFill>
            <a:srgbClr val="E78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01039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720323"/>
              </a:solidFill>
            </a:endParaRPr>
          </a:p>
        </p:txBody>
      </p:sp>
      <p:sp>
        <p:nvSpPr>
          <p:cNvPr id="37" name="Text Box 13"/>
          <p:cNvSpPr txBox="1">
            <a:spLocks noChangeArrowheads="1"/>
          </p:cNvSpPr>
          <p:nvPr/>
        </p:nvSpPr>
        <p:spPr bwMode="auto">
          <a:xfrm>
            <a:off x="6680201" y="1607415"/>
            <a:ext cx="27834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Wert der Ware AK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für eine Woche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40" name="Pfeil nach rechts 39"/>
          <p:cNvSpPr/>
          <p:nvPr/>
        </p:nvSpPr>
        <p:spPr>
          <a:xfrm rot="16200000">
            <a:off x="7821403" y="3195664"/>
            <a:ext cx="536214" cy="529961"/>
          </a:xfrm>
          <a:prstGeom prst="rightArrow">
            <a:avLst/>
          </a:prstGeom>
          <a:solidFill>
            <a:srgbClr val="E784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01039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720323"/>
              </a:solidFill>
            </a:endParaRPr>
          </a:p>
        </p:txBody>
      </p:sp>
      <p:pic>
        <p:nvPicPr>
          <p:cNvPr id="42" name="Bild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14" y="4887416"/>
            <a:ext cx="1143365" cy="1549896"/>
          </a:xfrm>
          <a:prstGeom prst="rect">
            <a:avLst/>
          </a:prstGeom>
        </p:spPr>
      </p:pic>
      <p:pic>
        <p:nvPicPr>
          <p:cNvPr id="43" name="Bild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726" flipH="1">
            <a:off x="7772064" y="5061324"/>
            <a:ext cx="844195" cy="1400875"/>
          </a:xfrm>
          <a:prstGeom prst="rect">
            <a:avLst/>
          </a:prstGeom>
        </p:spPr>
      </p:pic>
      <p:cxnSp>
        <p:nvCxnSpPr>
          <p:cNvPr id="34" name="Gerade Verbindung 33"/>
          <p:cNvCxnSpPr/>
          <p:nvPr/>
        </p:nvCxnSpPr>
        <p:spPr>
          <a:xfrm>
            <a:off x="501650" y="2227373"/>
            <a:ext cx="8961965" cy="1588"/>
          </a:xfrm>
          <a:prstGeom prst="line">
            <a:avLst/>
          </a:prstGeom>
          <a:ln>
            <a:solidFill>
              <a:srgbClr val="E784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1714500" y="1734415"/>
            <a:ext cx="65151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ts val="2000"/>
              </a:lnSpc>
            </a:pPr>
            <a:r>
              <a:rPr lang="de-DE" sz="1700" b="1" dirty="0" smtClean="0">
                <a:solidFill>
                  <a:srgbClr val="005FA0"/>
                </a:solidFill>
                <a:latin typeface="Verdana"/>
              </a:rPr>
              <a:t>Wert der Ware AK für eine Woche</a:t>
            </a:r>
            <a:endParaRPr lang="de-DE" sz="1700" b="1" dirty="0">
              <a:solidFill>
                <a:srgbClr val="005FA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7215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  <p:bldP spid="25" grpId="0" build="p"/>
      <p:bldP spid="26" grpId="0" build="p"/>
      <p:bldP spid="29" grpId="0" build="p"/>
      <p:bldP spid="9" grpId="0"/>
      <p:bldP spid="28" grpId="0"/>
      <p:bldP spid="28" grpId="1"/>
      <p:bldP spid="30" grpId="0" animBg="1"/>
      <p:bldP spid="33" grpId="0"/>
      <p:bldP spid="33" grpId="1"/>
      <p:bldP spid="38" grpId="0" animBg="1"/>
      <p:bldP spid="37" grpId="0"/>
      <p:bldP spid="37" grpId="1"/>
      <p:bldP spid="40" grpId="0" animBg="1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Maßlosigkeit und Destruktivität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grpSp>
        <p:nvGrpSpPr>
          <p:cNvPr id="2" name="Gruppierung 1"/>
          <p:cNvGrpSpPr/>
          <p:nvPr/>
        </p:nvGrpSpPr>
        <p:grpSpPr>
          <a:xfrm>
            <a:off x="3799577" y="3623455"/>
            <a:ext cx="5692616" cy="2846225"/>
            <a:chOff x="3696831" y="3463693"/>
            <a:chExt cx="5692616" cy="2846225"/>
          </a:xfrm>
        </p:grpSpPr>
        <p:pic>
          <p:nvPicPr>
            <p:cNvPr id="98" name="Bild 9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6831" y="5377988"/>
              <a:ext cx="1089912" cy="931930"/>
            </a:xfrm>
            <a:prstGeom prst="rect">
              <a:avLst/>
            </a:prstGeom>
          </p:spPr>
        </p:pic>
        <p:sp>
          <p:nvSpPr>
            <p:cNvPr id="99" name="Ovale Legende 98"/>
            <p:cNvSpPr/>
            <p:nvPr/>
          </p:nvSpPr>
          <p:spPr>
            <a:xfrm>
              <a:off x="4520055" y="3463693"/>
              <a:ext cx="4869392" cy="2820766"/>
            </a:xfrm>
            <a:prstGeom prst="wedgeEllipseCallout">
              <a:avLst>
                <a:gd name="adj1" fmla="val -36320"/>
                <a:gd name="adj2" fmla="val 49332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00" name="Rechteck 99"/>
            <p:cNvSpPr/>
            <p:nvPr/>
          </p:nvSpPr>
          <p:spPr>
            <a:xfrm>
              <a:off x="4606313" y="3769474"/>
              <a:ext cx="4724395" cy="231644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404813">
                <a:lnSpc>
                  <a:spcPts val="1800"/>
                </a:lnSpc>
                <a:tabLst>
                  <a:tab pos="0" algn="l"/>
                  <a:tab pos="404813" algn="l"/>
                  <a:tab pos="811213" algn="l"/>
                  <a:tab pos="1217613" algn="l"/>
                  <a:tab pos="1624013" algn="l"/>
                  <a:tab pos="2030413" algn="l"/>
                  <a:tab pos="2435225" algn="l"/>
                  <a:tab pos="2841625" algn="l"/>
                  <a:tab pos="3248025" algn="l"/>
                  <a:tab pos="3654425" algn="l"/>
                  <a:tab pos="4060825" algn="l"/>
                  <a:tab pos="4467225" algn="l"/>
                  <a:tab pos="4873625" algn="l"/>
                  <a:tab pos="5280025" algn="l"/>
                  <a:tab pos="5686425" algn="l"/>
                  <a:tab pos="6092825" algn="l"/>
                  <a:tab pos="6499225" algn="l"/>
                  <a:tab pos="6905625" algn="l"/>
                  <a:tab pos="7312025" algn="l"/>
                  <a:tab pos="7718425" algn="l"/>
                  <a:tab pos="8124825" algn="l"/>
                </a:tabLst>
              </a:pP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Indes ist klar, </a:t>
              </a:r>
              <a:r>
                <a:rPr lang="de-DE" sz="1500" dirty="0" err="1">
                  <a:solidFill>
                    <a:srgbClr val="005FA0"/>
                  </a:solidFill>
                  <a:latin typeface="Verdana" charset="0"/>
                  <a:cs typeface="Arial" charset="0"/>
                </a:rPr>
                <a:t>daß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,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wenn 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in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einer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ökonomischen Gesellschafts-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err="1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formation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 nicht der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Tauschwert, sondern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der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Gebrauchswert des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Produkts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vorwiegt,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Mehrarbeit durch einen </a:t>
              </a:r>
              <a:r>
                <a:rPr lang="de-DE" sz="1500" dirty="0" err="1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engern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 oder 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weitern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Kreis von Bedürfnissen beschränkt ist,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aber kein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schrankenloses Bedürfnis nach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Mehrarbeit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aus dem Charakter der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Produktion selbst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entspringt. </a:t>
              </a:r>
            </a:p>
            <a:p>
              <a:pPr algn="ctr" defTabSz="404813">
                <a:lnSpc>
                  <a:spcPts val="1900"/>
                </a:lnSpc>
                <a:tabLst>
                  <a:tab pos="0" algn="l"/>
                  <a:tab pos="404813" algn="l"/>
                  <a:tab pos="811213" algn="l"/>
                  <a:tab pos="1217613" algn="l"/>
                  <a:tab pos="1624013" algn="l"/>
                  <a:tab pos="2030413" algn="l"/>
                  <a:tab pos="2435225" algn="l"/>
                  <a:tab pos="2841625" algn="l"/>
                  <a:tab pos="3248025" algn="l"/>
                  <a:tab pos="3654425" algn="l"/>
                  <a:tab pos="4060825" algn="l"/>
                  <a:tab pos="4467225" algn="l"/>
                  <a:tab pos="4873625" algn="l"/>
                  <a:tab pos="5280025" algn="l"/>
                  <a:tab pos="5686425" algn="l"/>
                  <a:tab pos="6092825" algn="l"/>
                  <a:tab pos="6499225" algn="l"/>
                  <a:tab pos="6905625" algn="l"/>
                  <a:tab pos="7312025" algn="l"/>
                  <a:tab pos="7718425" algn="l"/>
                  <a:tab pos="8124825" algn="l"/>
                </a:tabLst>
              </a:pPr>
              <a:r>
                <a:rPr lang="de-DE" sz="14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(MEW 23: 250)</a:t>
              </a:r>
            </a:p>
          </p:txBody>
        </p:sp>
      </p:grpSp>
      <p:grpSp>
        <p:nvGrpSpPr>
          <p:cNvPr id="83" name="Gruppierung 82"/>
          <p:cNvGrpSpPr/>
          <p:nvPr/>
        </p:nvGrpSpPr>
        <p:grpSpPr>
          <a:xfrm>
            <a:off x="401636" y="3538794"/>
            <a:ext cx="3967163" cy="2505942"/>
            <a:chOff x="4891111" y="3538794"/>
            <a:chExt cx="4089115" cy="2505942"/>
          </a:xfrm>
        </p:grpSpPr>
        <p:sp>
          <p:nvSpPr>
            <p:cNvPr id="101" name="Ovale Legende 100"/>
            <p:cNvSpPr/>
            <p:nvPr/>
          </p:nvSpPr>
          <p:spPr>
            <a:xfrm>
              <a:off x="4943476" y="3538794"/>
              <a:ext cx="3958207" cy="2505942"/>
            </a:xfrm>
            <a:prstGeom prst="wedgeEllipseCallout">
              <a:avLst>
                <a:gd name="adj1" fmla="val 33626"/>
                <a:gd name="adj2" fmla="val 48963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4891111" y="3766760"/>
              <a:ext cx="4089115" cy="208561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kapitalistische </a:t>
              </a:r>
              <a:b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Produktion entwickelt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daher </a:t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nur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Technik und Kombination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des gesellschaftlichen Produktions-</a:t>
              </a:r>
            </a:p>
            <a:p>
              <a:pPr algn="ctr">
                <a:lnSpc>
                  <a:spcPts val="1800"/>
                </a:lnSpc>
              </a:pPr>
              <a:r>
                <a:rPr lang="de-DE" sz="1500" dirty="0" err="1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prozesses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, indem sie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zugleich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</a:t>
              </a:r>
              <a:r>
                <a:rPr lang="de-DE" sz="1500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Springquellen </a:t>
              </a:r>
              <a:r>
                <a:rPr lang="de-DE" sz="1500" dirty="0" smtClean="0">
                  <a:solidFill>
                    <a:srgbClr val="E78444"/>
                  </a:solidFill>
                  <a:latin typeface="Verdana" charset="0"/>
                  <a:cs typeface="Arial" charset="0"/>
                </a:rPr>
                <a:t>alles Reichtums </a:t>
              </a:r>
              <a:br>
                <a:rPr lang="de-DE" sz="1500" dirty="0" smtClean="0">
                  <a:solidFill>
                    <a:srgbClr val="E78444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E78444"/>
                  </a:solidFill>
                  <a:latin typeface="Verdana" charset="0"/>
                  <a:cs typeface="Arial" charset="0"/>
                </a:rPr>
                <a:t>untergräbt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: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die Erde 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und </a:t>
              </a: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/>
              </a:r>
              <a:b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500" dirty="0" smtClean="0">
                  <a:solidFill>
                    <a:srgbClr val="005FA0"/>
                  </a:solidFill>
                  <a:latin typeface="Verdana" charset="0"/>
                  <a:cs typeface="Arial" charset="0"/>
                </a:rPr>
                <a:t>den Arbeiter</a:t>
              </a:r>
              <a:r>
                <a:rPr lang="de-DE" sz="15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. </a:t>
              </a:r>
            </a:p>
            <a:p>
              <a:pPr algn="ctr">
                <a:lnSpc>
                  <a:spcPts val="1900"/>
                </a:lnSpc>
              </a:pPr>
              <a:r>
                <a:rPr lang="de-DE" sz="14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(MEW 23: 529 f.)</a:t>
              </a:r>
            </a:p>
          </p:txBody>
        </p:sp>
      </p:grpSp>
      <p:sp>
        <p:nvSpPr>
          <p:cNvPr id="44" name="Textfeld 43"/>
          <p:cNvSpPr txBox="1">
            <a:spLocks noChangeArrowheads="1"/>
          </p:cNvSpPr>
          <p:nvPr/>
        </p:nvSpPr>
        <p:spPr bwMode="auto">
          <a:xfrm>
            <a:off x="452438" y="1667762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1450"/>
              </a:spcBef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Zweck allen kapitalistisch organisierten Strebens ist und bleibt: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Verwertung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des eingesetzten Kapitals, Produktion von Mehrwert.</a:t>
            </a:r>
          </a:p>
        </p:txBody>
      </p:sp>
      <p:sp>
        <p:nvSpPr>
          <p:cNvPr id="45" name="Textfeld 44"/>
          <p:cNvSpPr txBox="1">
            <a:spLocks noChangeArrowheads="1"/>
          </p:cNvSpPr>
          <p:nvPr/>
        </p:nvSpPr>
        <p:spPr bwMode="auto">
          <a:xfrm>
            <a:off x="452438" y="2370982"/>
            <a:ext cx="89878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1450"/>
              </a:spcBef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Das ist eine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«bornierte Grundlage»,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sagt Marx (MEW 42: 602).</a:t>
            </a:r>
          </a:p>
        </p:txBody>
      </p:sp>
      <p:sp>
        <p:nvSpPr>
          <p:cNvPr id="46" name="Textfeld 45"/>
          <p:cNvSpPr txBox="1">
            <a:spLocks noChangeArrowheads="1"/>
          </p:cNvSpPr>
          <p:nvPr/>
        </p:nvSpPr>
        <p:spPr bwMode="auto">
          <a:xfrm>
            <a:off x="452438" y="2812592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  <a:spcBef>
                <a:spcPts val="1450"/>
              </a:spcBef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Damit unterscheidet sich der Kapitalismus von vorhergehenden Gesellschaften,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die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auch auf Klassenherrschaft und Aneignung des Mehrprodukts beruhten. </a:t>
            </a:r>
          </a:p>
        </p:txBody>
      </p:sp>
    </p:spTree>
    <p:extLst>
      <p:ext uri="{BB962C8B-B14F-4D97-AF65-F5344CB8AC3E}">
        <p14:creationId xmlns:p14="http://schemas.microsoft.com/office/powerpoint/2010/main" val="429068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«Kritik der politischen Ökonomie»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77838" y="1644650"/>
            <a:ext cx="8997950" cy="128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0850">
              <a:lnSpc>
                <a:spcPts val="2500"/>
              </a:lnSpc>
              <a:spcBef>
                <a:spcPct val="6000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«Kritik der politischen Ökonomie</a:t>
            </a:r>
            <a:r>
              <a:rPr lang="de-DE" altLang="ja-JP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»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 ist der Untertitel des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2200" i="1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Kapital</a:t>
            </a:r>
            <a:r>
              <a:rPr lang="de-DE" sz="2200" i="1" dirty="0">
                <a:solidFill>
                  <a:srgbClr val="005FA0"/>
                </a:solidFill>
                <a:latin typeface="Verdana" charset="0"/>
                <a:cs typeface="Arial" charset="0"/>
              </a:rPr>
              <a:t>.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 Politische Ökonomie = damalige Bezeichnung für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Nationalökonomie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, später wird daraus das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Lehrfach Volkswirtschaftslehre</a:t>
            </a:r>
            <a:r>
              <a:rPr lang="de-DE" sz="2200" dirty="0">
                <a:solidFill>
                  <a:srgbClr val="005FA0"/>
                </a:solidFill>
                <a:latin typeface="Verdana" charset="0"/>
                <a:cs typeface="Arial" charset="0"/>
              </a:rPr>
              <a:t>.</a:t>
            </a:r>
          </a:p>
        </p:txBody>
      </p:sp>
      <p:sp>
        <p:nvSpPr>
          <p:cNvPr id="7" name="Rechteck 6"/>
          <p:cNvSpPr/>
          <p:nvPr/>
        </p:nvSpPr>
        <p:spPr>
          <a:xfrm>
            <a:off x="477838" y="3290045"/>
            <a:ext cx="5660495" cy="128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500"/>
              </a:lnSpc>
              <a:spcBef>
                <a:spcPct val="6000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Marx kritisiert die Grundlagen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der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politischen Ökonomie, nicht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nur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einzelne ihrer Theorien,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Hypothesen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oder Ergebnisse. </a:t>
            </a:r>
          </a:p>
        </p:txBody>
      </p:sp>
      <p:sp>
        <p:nvSpPr>
          <p:cNvPr id="8" name="Rechteck 7"/>
          <p:cNvSpPr/>
          <p:nvPr/>
        </p:nvSpPr>
        <p:spPr>
          <a:xfrm>
            <a:off x="477838" y="4922807"/>
            <a:ext cx="7040562" cy="128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500"/>
              </a:lnSpc>
              <a:spcBef>
                <a:spcPct val="60000"/>
              </a:spcBef>
            </a:pP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Die Kritik der politischen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Öko-</a:t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err="1" smtClean="0">
                <a:solidFill>
                  <a:srgbClr val="005FA0"/>
                </a:solidFill>
                <a:latin typeface="Verdana" charset="0"/>
              </a:rPr>
              <a:t>nomie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 ist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zugleich eine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Kritik </a:t>
            </a:r>
            <a:r>
              <a:rPr lang="de-DE" sz="2200" dirty="0">
                <a:solidFill>
                  <a:srgbClr val="005FA0"/>
                </a:solidFill>
                <a:latin typeface="Verdana" charset="0"/>
              </a:rPr>
              <a:t>an </a:t>
            </a: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/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der bürgerlichen Gesellschaft </a:t>
            </a:r>
            <a:br>
              <a:rPr lang="de-DE" sz="2200" dirty="0" smtClean="0">
                <a:solidFill>
                  <a:srgbClr val="005FA0"/>
                </a:solidFill>
                <a:latin typeface="Verdana" charset="0"/>
              </a:rPr>
            </a:br>
            <a:r>
              <a:rPr lang="de-DE" sz="2200" dirty="0" smtClean="0">
                <a:solidFill>
                  <a:srgbClr val="005FA0"/>
                </a:solidFill>
                <a:latin typeface="Verdana" charset="0"/>
              </a:rPr>
              <a:t>und ihren Klassenverhältnissen.</a:t>
            </a:r>
            <a:endParaRPr lang="de-DE" sz="2200" dirty="0">
              <a:solidFill>
                <a:srgbClr val="005FA0"/>
              </a:solidFill>
              <a:latin typeface="Verdana" charset="0"/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88" y="3067385"/>
            <a:ext cx="3060699" cy="34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Art der Analyse</a:t>
            </a:r>
            <a:endParaRPr lang="de-DE" sz="2500" b="1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grpSp>
        <p:nvGrpSpPr>
          <p:cNvPr id="19" name="Gruppierung 18"/>
          <p:cNvGrpSpPr/>
          <p:nvPr/>
        </p:nvGrpSpPr>
        <p:grpSpPr>
          <a:xfrm>
            <a:off x="567267" y="1214438"/>
            <a:ext cx="8475133" cy="3018570"/>
            <a:chOff x="567267" y="1214438"/>
            <a:chExt cx="8475133" cy="3018570"/>
          </a:xfrm>
        </p:grpSpPr>
        <p:pic>
          <p:nvPicPr>
            <p:cNvPr id="5" name="Bild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67" y="3264879"/>
              <a:ext cx="1089912" cy="931930"/>
            </a:xfrm>
            <a:prstGeom prst="rect">
              <a:avLst/>
            </a:prstGeom>
          </p:spPr>
        </p:pic>
        <p:sp>
          <p:nvSpPr>
            <p:cNvPr id="8" name="Ovale Legende 7"/>
            <p:cNvSpPr/>
            <p:nvPr/>
          </p:nvSpPr>
          <p:spPr>
            <a:xfrm>
              <a:off x="1927310" y="1214438"/>
              <a:ext cx="7115090" cy="3018570"/>
            </a:xfrm>
            <a:prstGeom prst="wedgeEllipseCallout">
              <a:avLst>
                <a:gd name="adj1" fmla="val -49537"/>
                <a:gd name="adj2" fmla="val 43130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2313075" y="1480499"/>
              <a:ext cx="6291261" cy="253317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Zur Vermeidung möglicher</a:t>
              </a:r>
            </a:p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 </a:t>
              </a:r>
              <a:r>
                <a:rPr lang="de-DE" dirty="0" err="1">
                  <a:solidFill>
                    <a:srgbClr val="005FA0"/>
                  </a:solidFill>
                  <a:latin typeface="Verdana" charset="0"/>
                  <a:cs typeface="Arial" charset="0"/>
                </a:rPr>
                <a:t>Mißverständnisse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 ein Wort. Die Gestalten</a:t>
              </a:r>
            </a:p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von Kapitalist und Grundeigentümer zeichne</a:t>
              </a:r>
            </a:p>
            <a:p>
              <a:pPr algn="ctr" defTabSz="784225">
                <a:lnSpc>
                  <a:spcPts val="2200"/>
                </a:lnSpc>
              </a:pP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ich keineswegs in rosigem Licht. Aber es handelt sich hier um die Personen nur, soweit sie die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Personifikation ökonomischer Kategorien 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sind,</a:t>
              </a:r>
              <a: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  <a:t>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Träger 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von bestimmten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Klassenverhältnissen </a:t>
              </a:r>
              <a: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  <a:t/>
              </a:r>
              <a:b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</a:b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und</a:t>
              </a:r>
              <a:r>
                <a:rPr lang="de-DE" dirty="0">
                  <a:solidFill>
                    <a:srgbClr val="720323"/>
                  </a:solidFill>
                  <a:latin typeface="Verdana" charset="0"/>
                  <a:cs typeface="Arial" charset="0"/>
                </a:rPr>
                <a:t> </a:t>
              </a:r>
              <a:r>
                <a:rPr lang="de-DE" dirty="0">
                  <a:solidFill>
                    <a:srgbClr val="E78444"/>
                  </a:solidFill>
                  <a:latin typeface="Verdana" charset="0"/>
                  <a:cs typeface="Arial" charset="0"/>
                </a:rPr>
                <a:t>Interessen</a:t>
              </a:r>
              <a: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. </a:t>
              </a:r>
              <a:br>
                <a:rPr lang="de-DE" dirty="0">
                  <a:solidFill>
                    <a:srgbClr val="005FA0"/>
                  </a:solidFill>
                  <a:latin typeface="Verdana" charset="0"/>
                  <a:cs typeface="Arial" charset="0"/>
                </a:rPr>
              </a:br>
              <a:r>
                <a:rPr lang="de-DE" sz="1400" dirty="0">
                  <a:solidFill>
                    <a:srgbClr val="005FA0"/>
                  </a:solidFill>
                  <a:latin typeface="Verdana" charset="0"/>
                  <a:cs typeface="Arial" charset="0"/>
                </a:rPr>
                <a:t>(MEW 23: 16)</a:t>
              </a:r>
              <a:endParaRPr lang="it-IT" sz="1400" dirty="0">
                <a:solidFill>
                  <a:srgbClr val="005FA0"/>
                </a:solidFill>
                <a:latin typeface="Verdana" charset="0"/>
                <a:cs typeface="Arial" charset="0"/>
              </a:endParaRPr>
            </a:p>
          </p:txBody>
        </p:sp>
      </p:grpSp>
      <p:sp>
        <p:nvSpPr>
          <p:cNvPr id="2" name="Rechteck 1"/>
          <p:cNvSpPr/>
          <p:nvPr/>
        </p:nvSpPr>
        <p:spPr>
          <a:xfrm>
            <a:off x="444500" y="4502016"/>
            <a:ext cx="9108017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Kapitalismusanalyse im </a:t>
            </a:r>
            <a:r>
              <a:rPr lang="de-DE" sz="1700" dirty="0" err="1" smtClean="0">
                <a:solidFill>
                  <a:srgbClr val="005FA0"/>
                </a:solidFill>
                <a:latin typeface="Verdana"/>
              </a:rPr>
              <a:t>Marxschen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Sinne heißt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: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452967" y="4871626"/>
            <a:ext cx="8975488" cy="5608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70000" indent="-268288" defTabSz="450850">
              <a:lnSpc>
                <a:spcPts val="2200"/>
              </a:lnSpc>
              <a:buClr>
                <a:srgbClr val="005FA0"/>
              </a:buClr>
              <a:buSzPct val="110000"/>
              <a:buFont typeface="Wingdings" charset="0"/>
              <a:buChar char=""/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zunächst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die gesellschaftlichen Verhältnisse zu bestimmen, die </a:t>
            </a:r>
            <a:b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Arial" charset="0"/>
              </a:rPr>
              <a:t> den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Arial" charset="0"/>
              </a:rPr>
              <a:t>Individuen eine bestimmte Handlungsrationalität aufzwingen</a:t>
            </a:r>
            <a:endParaRPr lang="de-DE" sz="1700" dirty="0">
              <a:solidFill>
                <a:srgbClr val="005FA0"/>
              </a:solidFill>
              <a:cs typeface="Arial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444500" y="5471993"/>
            <a:ext cx="897548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nicht umgekehrt bei den individuellen Motiven und Kalkülen anzufangen</a:t>
            </a:r>
            <a:endParaRPr lang="de-DE" sz="1700" dirty="0">
              <a:solidFill>
                <a:srgbClr val="005FA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444500" y="5810971"/>
            <a:ext cx="9694745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ts val="2000"/>
              </a:lnSpc>
              <a:buClr>
                <a:srgbClr val="005FA0"/>
              </a:buClr>
              <a:buSzPct val="110000"/>
              <a:buFont typeface="Wingdings" charset="2"/>
              <a:buChar char=""/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 kritisch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zu verstehen, wie Menschen «als Kapitalist</a:t>
            </a:r>
            <a:r>
              <a:rPr lang="de-DE" altLang="ja-JP" sz="1700" dirty="0">
                <a:solidFill>
                  <a:srgbClr val="005FA0"/>
                </a:solidFill>
                <a:latin typeface="Verdana"/>
              </a:rPr>
              <a:t>»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oder «als Arbeiter</a:t>
            </a:r>
            <a:r>
              <a:rPr lang="de-DE" altLang="ja-JP" sz="1700" dirty="0">
                <a:solidFill>
                  <a:srgbClr val="005FA0"/>
                </a:solidFill>
                <a:latin typeface="Verdana"/>
              </a:rPr>
              <a:t>»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handeln</a:t>
            </a:r>
            <a:endParaRPr lang="de-DE" sz="1700" dirty="0">
              <a:solidFill>
                <a:srgbClr val="005FA0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48205" y="6182612"/>
            <a:ext cx="897548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  <a:buFont typeface="Arial" charset="0"/>
              <a:buNone/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Aus dieser Analyse folgt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Kapitalismuskritik,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keine Kapitalistenschelte.</a:t>
            </a:r>
          </a:p>
        </p:txBody>
      </p:sp>
    </p:spTree>
    <p:extLst>
      <p:ext uri="{BB962C8B-B14F-4D97-AF65-F5344CB8AC3E}">
        <p14:creationId xmlns:p14="http://schemas.microsoft.com/office/powerpoint/2010/main" val="193904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6" grpId="0"/>
      <p:bldP spid="3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Wie Marx seine Analyse beginnt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pic>
        <p:nvPicPr>
          <p:cNvPr id="5" name="g5KZKqMFyG8"/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9" y="1386395"/>
            <a:ext cx="8968622" cy="502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Doppelcharakter der Ware: </a:t>
            </a:r>
            <a:b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Gebrauchswert und Wert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50851" y="5948818"/>
            <a:ext cx="5482411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Da der Wert das Gemeinsame aller Waren ist,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hat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eine Ware viele verschiedene Tauschwerte.</a:t>
            </a:r>
          </a:p>
        </p:txBody>
      </p:sp>
      <p:sp>
        <p:nvSpPr>
          <p:cNvPr id="15" name="Rechteck 14"/>
          <p:cNvSpPr/>
          <p:nvPr/>
        </p:nvSpPr>
        <p:spPr>
          <a:xfrm>
            <a:off x="452439" y="1817532"/>
            <a:ext cx="5228694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Gebrauchswert: </a:t>
            </a:r>
          </a:p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Nützlichkeit eines Dings zur Befriedigung </a:t>
            </a:r>
          </a:p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cs typeface="Verdana"/>
              </a:rPr>
              <a:t>menschlicher Bedürfnisse</a:t>
            </a:r>
          </a:p>
        </p:txBody>
      </p:sp>
      <p:sp>
        <p:nvSpPr>
          <p:cNvPr id="16" name="Rechteck 15"/>
          <p:cNvSpPr/>
          <p:nvPr/>
        </p:nvSpPr>
        <p:spPr>
          <a:xfrm>
            <a:off x="452439" y="2782362"/>
            <a:ext cx="6710361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Tauschwert: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Was ich für die Ware beim Tausch bekomme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pic>
        <p:nvPicPr>
          <p:cNvPr id="22" name="Bild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98" y="3147477"/>
            <a:ext cx="590302" cy="800188"/>
          </a:xfrm>
          <a:prstGeom prst="rect">
            <a:avLst/>
          </a:prstGeom>
        </p:spPr>
      </p:pic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52438" y="3244274"/>
            <a:ext cx="4229629" cy="31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de-DE" sz="1700" b="1" dirty="0" smtClean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1 Stuhl    =   2 </a:t>
            </a:r>
            <a:r>
              <a:rPr lang="de-DE" sz="1700" b="1" dirty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Hosen</a:t>
            </a:r>
            <a:endParaRPr lang="it-IT" sz="1700" b="1" dirty="0">
              <a:solidFill>
                <a:srgbClr val="005FA0"/>
              </a:solidFill>
              <a:latin typeface="Verdana"/>
              <a:ea typeface="SimSun" charset="0"/>
              <a:cs typeface="Verdana"/>
            </a:endParaRPr>
          </a:p>
        </p:txBody>
      </p:sp>
      <p:grpSp>
        <p:nvGrpSpPr>
          <p:cNvPr id="24" name="Gruppierung 23"/>
          <p:cNvGrpSpPr/>
          <p:nvPr/>
        </p:nvGrpSpPr>
        <p:grpSpPr>
          <a:xfrm>
            <a:off x="4088137" y="3113615"/>
            <a:ext cx="878252" cy="725663"/>
            <a:chOff x="7256091" y="3076252"/>
            <a:chExt cx="2359550" cy="1949601"/>
          </a:xfrm>
        </p:grpSpPr>
        <p:pic>
          <p:nvPicPr>
            <p:cNvPr id="25" name="Bild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8035" y="3076252"/>
              <a:ext cx="1287606" cy="1759303"/>
            </a:xfrm>
            <a:prstGeom prst="rect">
              <a:avLst/>
            </a:prstGeom>
          </p:spPr>
        </p:pic>
        <p:pic>
          <p:nvPicPr>
            <p:cNvPr id="26" name="Bild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6091" y="3195139"/>
              <a:ext cx="1339871" cy="1830714"/>
            </a:xfrm>
            <a:prstGeom prst="rect">
              <a:avLst/>
            </a:prstGeom>
          </p:spPr>
        </p:pic>
      </p:grpSp>
      <p:cxnSp>
        <p:nvCxnSpPr>
          <p:cNvPr id="29" name="Gerade Verbindung mit Pfeil 28"/>
          <p:cNvCxnSpPr/>
          <p:nvPr/>
        </p:nvCxnSpPr>
        <p:spPr bwMode="auto">
          <a:xfrm>
            <a:off x="1823508" y="3599491"/>
            <a:ext cx="0" cy="226264"/>
          </a:xfrm>
          <a:prstGeom prst="straightConnector1">
            <a:avLst/>
          </a:prstGeom>
          <a:ln w="28575" cmpd="sng">
            <a:solidFill>
              <a:srgbClr val="005F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 bwMode="auto">
          <a:xfrm>
            <a:off x="3398308" y="3599491"/>
            <a:ext cx="0" cy="226264"/>
          </a:xfrm>
          <a:prstGeom prst="straightConnector1">
            <a:avLst/>
          </a:prstGeom>
          <a:ln w="28575" cmpd="sng">
            <a:solidFill>
              <a:srgbClr val="005FA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1290634" y="3767726"/>
            <a:ext cx="4547128" cy="31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5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hat Wert</a:t>
            </a:r>
            <a:endParaRPr lang="it-IT" sz="1700" dirty="0">
              <a:solidFill>
                <a:srgbClr val="005FA0"/>
              </a:solidFill>
              <a:latin typeface="Verdana"/>
              <a:ea typeface="SimSun" charset="0"/>
              <a:cs typeface="Verdana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52439" y="4292359"/>
            <a:ext cx="6710361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Austauschverhältnis: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x Ware A = </a:t>
            </a:r>
            <a:r>
              <a:rPr lang="de-DE" sz="1700" dirty="0" err="1" smtClean="0">
                <a:solidFill>
                  <a:srgbClr val="005FA0"/>
                </a:solidFill>
                <a:latin typeface="Verdana"/>
                <a:cs typeface="Verdana"/>
              </a:rPr>
              <a:t>y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 Ware B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452440" y="4733969"/>
            <a:ext cx="5601228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Die Gleichung ist möglich, weil die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Arbeitsprodukte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als Resultat abstrakter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eine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gemeinsame 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Qualität </a:t>
            </a: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charset="0"/>
                <a:cs typeface="Times New Roman" charset="0"/>
              </a:rPr>
              <a:t>haben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: den </a:t>
            </a:r>
            <a:r>
              <a:rPr lang="de-DE" sz="1700" dirty="0">
                <a:solidFill>
                  <a:srgbClr val="E78444"/>
                </a:solidFill>
                <a:latin typeface="Verdana" charset="0"/>
                <a:cs typeface="Times New Roman" charset="0"/>
              </a:rPr>
              <a:t>Wert</a:t>
            </a:r>
            <a:r>
              <a:rPr lang="de-DE" sz="1700" dirty="0">
                <a:solidFill>
                  <a:srgbClr val="005FA0"/>
                </a:solidFill>
                <a:latin typeface="Verdana" charset="0"/>
                <a:cs typeface="Times New Roman" charset="0"/>
              </a:rPr>
              <a:t>. </a:t>
            </a:r>
          </a:p>
        </p:txBody>
      </p:sp>
      <p:pic>
        <p:nvPicPr>
          <p:cNvPr id="40" name="Bild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22" y="4808697"/>
            <a:ext cx="786811" cy="1055041"/>
          </a:xfrm>
          <a:prstGeom prst="rect">
            <a:avLst/>
          </a:prstGeom>
        </p:spPr>
      </p:pic>
      <p:pic>
        <p:nvPicPr>
          <p:cNvPr id="67" name="Bild 6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660" y="4733969"/>
            <a:ext cx="3556728" cy="1710252"/>
          </a:xfrm>
          <a:prstGeom prst="rect">
            <a:avLst/>
          </a:prstGeom>
        </p:spPr>
      </p:pic>
      <p:pic>
        <p:nvPicPr>
          <p:cNvPr id="69" name="Bild 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30" y="1872644"/>
            <a:ext cx="995337" cy="398133"/>
          </a:xfrm>
          <a:prstGeom prst="rect">
            <a:avLst/>
          </a:prstGeom>
        </p:spPr>
      </p:pic>
      <p:pic>
        <p:nvPicPr>
          <p:cNvPr id="70" name="Bild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00" y="1333204"/>
            <a:ext cx="903813" cy="547906"/>
          </a:xfrm>
          <a:prstGeom prst="rect">
            <a:avLst/>
          </a:prstGeom>
        </p:spPr>
      </p:pic>
      <p:pic>
        <p:nvPicPr>
          <p:cNvPr id="71" name="Bild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75" y="2236683"/>
            <a:ext cx="531048" cy="719866"/>
          </a:xfrm>
          <a:prstGeom prst="rect">
            <a:avLst/>
          </a:prstGeom>
        </p:spPr>
      </p:pic>
      <p:sp>
        <p:nvSpPr>
          <p:cNvPr id="72" name="Rechteck 71"/>
          <p:cNvSpPr/>
          <p:nvPr/>
        </p:nvSpPr>
        <p:spPr>
          <a:xfrm>
            <a:off x="6827935" y="1673116"/>
            <a:ext cx="1019988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essen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7886698" y="1670608"/>
            <a:ext cx="1563690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 defTabSz="914400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sich fortbewegen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8011025" y="2692431"/>
            <a:ext cx="78105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cs typeface="Verdana"/>
              </a:rPr>
              <a:t>sitzen</a:t>
            </a:r>
            <a:endParaRPr lang="de-DE" sz="17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1955272" y="3768447"/>
            <a:ext cx="4547128" cy="310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8318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25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  <a:ea typeface="SimSun" charset="0"/>
                <a:cs typeface="Verdana"/>
              </a:rPr>
              <a:t>ist Tauschwert vom Stuhl</a:t>
            </a:r>
            <a:endParaRPr lang="it-IT" sz="1700" dirty="0">
              <a:solidFill>
                <a:srgbClr val="005FA0"/>
              </a:solidFill>
              <a:latin typeface="Verdana"/>
              <a:ea typeface="SimSun" charset="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346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4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23" grpId="0"/>
      <p:bldP spid="31" grpId="0"/>
      <p:bldP spid="33" grpId="0"/>
      <p:bldP spid="35" grpId="0"/>
      <p:bldP spid="72" grpId="0"/>
      <p:bldP spid="74" grpId="0"/>
      <p:bldP spid="7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Was ist die </a:t>
            </a:r>
            <a:r>
              <a:rPr lang="de-DE" sz="2900" b="1" dirty="0" err="1" smtClean="0">
                <a:solidFill>
                  <a:srgbClr val="005FA0"/>
                </a:solidFill>
                <a:latin typeface="Verdana"/>
                <a:cs typeface="Verdana"/>
              </a:rPr>
              <a:t>zwieschlächtige</a:t>
            </a: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 Natur </a:t>
            </a:r>
            <a:b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</a:b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der in den Waren enthaltenen Arbeit?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310889" y="3427620"/>
            <a:ext cx="3819911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Konkret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-nützliche </a:t>
            </a: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zweckbestimmte Tätigkeit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, </a:t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die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Gebrauchswerte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schafft (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Schuster-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/Tischlerarbeit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,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des Lehrers oder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</a:rPr>
              <a:t>der IT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</a:rPr>
              <a:t>-Programmiererin)</a:t>
            </a:r>
          </a:p>
        </p:txBody>
      </p:sp>
      <p:sp>
        <p:nvSpPr>
          <p:cNvPr id="7" name="Rechteck 6"/>
          <p:cNvSpPr/>
          <p:nvPr/>
        </p:nvSpPr>
        <p:spPr>
          <a:xfrm>
            <a:off x="1337556" y="5492465"/>
            <a:ext cx="3562350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Abstrakt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Verdana"/>
              </a:rPr>
              <a:t>-menschliche </a:t>
            </a:r>
            <a:r>
              <a:rPr lang="de-DE" sz="1700" dirty="0" smtClean="0">
                <a:solidFill>
                  <a:srgbClr val="E78444"/>
                </a:solidFill>
                <a:latin typeface="Verdana"/>
                <a:cs typeface="Verdana"/>
              </a:rPr>
              <a:t>Arbeit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menschliche Arbeit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schlechthin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d.h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. unter Absehung von den konkreten Tätigkeiten</a:t>
            </a:r>
          </a:p>
        </p:txBody>
      </p:sp>
      <p:sp>
        <p:nvSpPr>
          <p:cNvPr id="3" name="Rechteck 2"/>
          <p:cNvSpPr/>
          <p:nvPr/>
        </p:nvSpPr>
        <p:spPr>
          <a:xfrm>
            <a:off x="5956301" y="4556686"/>
            <a:ext cx="4319588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Konkrete Arbeit muss im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Tausch als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abstrakte Arbeit,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Arbeit schlechthin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, </a:t>
            </a:r>
            <a:r>
              <a:rPr lang="de-DE" sz="1700" dirty="0">
                <a:solidFill>
                  <a:srgbClr val="E78444"/>
                </a:solidFill>
                <a:latin typeface="Verdana" pitchFamily="34" charset="0"/>
                <a:cs typeface="Times New Roman" pitchFamily="18" charset="0"/>
              </a:rPr>
              <a:t>anerkannt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werden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.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Sonst ist sie nicht </a:t>
            </a:r>
            <a:b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wertbildend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und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damit (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im </a:t>
            </a:r>
            <a:r>
              <a:rPr lang="de-DE" sz="1700" dirty="0" smtClean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kapitalistischen </a:t>
            </a:r>
            <a:r>
              <a:rPr lang="de-DE" sz="1700" dirty="0">
                <a:solidFill>
                  <a:srgbClr val="005FA0"/>
                </a:solidFill>
                <a:latin typeface="Verdana" pitchFamily="34" charset="0"/>
                <a:cs typeface="Times New Roman" pitchFamily="18" charset="0"/>
              </a:rPr>
              <a:t>Sinne) nutzlos.</a:t>
            </a:r>
            <a:endParaRPr lang="de-DE" sz="1700" dirty="0">
              <a:solidFill>
                <a:srgbClr val="005FA0"/>
              </a:solidFill>
              <a:latin typeface="Verdana" pitchFamily="34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3475733" y="1633941"/>
            <a:ext cx="5974656" cy="2184599"/>
            <a:chOff x="3475733" y="1727067"/>
            <a:chExt cx="5974656" cy="2184599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733" y="1727067"/>
              <a:ext cx="1089912" cy="931930"/>
            </a:xfrm>
            <a:prstGeom prst="rect">
              <a:avLst/>
            </a:prstGeom>
          </p:spPr>
        </p:pic>
        <p:sp>
          <p:nvSpPr>
            <p:cNvPr id="10" name="Ovale Legende 9"/>
            <p:cNvSpPr/>
            <p:nvPr/>
          </p:nvSpPr>
          <p:spPr>
            <a:xfrm>
              <a:off x="4755967" y="2050259"/>
              <a:ext cx="4694422" cy="1861407"/>
            </a:xfrm>
            <a:prstGeom prst="wedgeEllipseCallout">
              <a:avLst>
                <a:gd name="adj1" fmla="val -49150"/>
                <a:gd name="adj2" fmla="val -32979"/>
              </a:avLst>
            </a:prstGeom>
            <a:solidFill>
              <a:schemeClr val="bg1"/>
            </a:solidFill>
            <a:ln w="19050" cmpd="sng">
              <a:solidFill>
                <a:srgbClr val="E7844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00208" tIns="50104" rIns="100208" bIns="50104" rtlCol="0" anchor="ctr"/>
            <a:lstStyle/>
            <a:p>
              <a:pPr algn="ctr">
                <a:lnSpc>
                  <a:spcPts val="2000"/>
                </a:lnSpc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endParaRPr lang="de-DE" sz="1400" dirty="0">
                <a:solidFill>
                  <a:srgbClr val="780224"/>
                </a:solidFill>
                <a:latin typeface="Verdana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4921244" y="2423553"/>
              <a:ext cx="4344985" cy="121571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831850">
                <a:lnSpc>
                  <a:spcPts val="2400"/>
                </a:lnSpc>
              </a:pP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… der </a:t>
              </a:r>
              <a:r>
                <a:rPr lang="de-DE" sz="2100" dirty="0" smtClean="0">
                  <a:solidFill>
                    <a:srgbClr val="E78444"/>
                  </a:solidFill>
                  <a:latin typeface="Verdana" pitchFamily="34" charset="0"/>
                  <a:cs typeface="Times New Roman" pitchFamily="18" charset="0"/>
                </a:rPr>
                <a:t>Springpunkt 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[…], um </a:t>
              </a:r>
              <a:b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</a:b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den sich </a:t>
              </a:r>
              <a:r>
                <a:rPr lang="de-DE" sz="2100" dirty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das 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Verständnis der politischen </a:t>
              </a:r>
              <a:r>
                <a:rPr lang="de-DE" sz="2100" dirty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Ökonomie 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cs typeface="Times New Roman" pitchFamily="18" charset="0"/>
                </a:rPr>
                <a:t>dreht …</a:t>
              </a:r>
              <a:r>
                <a:rPr lang="de-DE" sz="2100" dirty="0" smtClean="0">
                  <a:solidFill>
                    <a:srgbClr val="005FA0"/>
                  </a:solidFill>
                  <a:latin typeface="Verdana" pitchFamily="34" charset="0"/>
                  <a:ea typeface="SimSun"/>
                  <a:cs typeface="SimSun"/>
                </a:rPr>
                <a:t> </a:t>
              </a:r>
            </a:p>
            <a:p>
              <a:pPr algn="ctr" defTabSz="831850">
                <a:lnSpc>
                  <a:spcPts val="2400"/>
                </a:lnSpc>
              </a:pPr>
              <a:r>
                <a:rPr lang="de-DE" sz="1400" dirty="0" smtClean="0">
                  <a:solidFill>
                    <a:srgbClr val="005FA0"/>
                  </a:solidFill>
                  <a:latin typeface="Verdana" pitchFamily="34" charset="0"/>
                  <a:ea typeface="SimSun"/>
                  <a:cs typeface="SimSun"/>
                </a:rPr>
                <a:t>(</a:t>
              </a:r>
              <a:r>
                <a:rPr lang="de-DE" sz="1400" dirty="0">
                  <a:solidFill>
                    <a:srgbClr val="005FA0"/>
                  </a:solidFill>
                  <a:latin typeface="Verdana" pitchFamily="34" charset="0"/>
                  <a:ea typeface="SimSun"/>
                  <a:cs typeface="SimSun"/>
                </a:rPr>
                <a:t>MEW 23: 56)</a:t>
              </a:r>
              <a:endParaRPr lang="it-IT" sz="1400" dirty="0">
                <a:solidFill>
                  <a:srgbClr val="005FA0"/>
                </a:solidFill>
                <a:latin typeface="Verdana" pitchFamily="34" charset="0"/>
                <a:ea typeface="SimSun"/>
                <a:cs typeface="SimSun"/>
              </a:endParaRPr>
            </a:p>
          </p:txBody>
        </p:sp>
      </p:grpSp>
      <p:grpSp>
        <p:nvGrpSpPr>
          <p:cNvPr id="17" name="Gruppierung 16"/>
          <p:cNvGrpSpPr/>
          <p:nvPr/>
        </p:nvGrpSpPr>
        <p:grpSpPr>
          <a:xfrm>
            <a:off x="4834467" y="4420138"/>
            <a:ext cx="745067" cy="1794795"/>
            <a:chOff x="4335118" y="4439794"/>
            <a:chExt cx="745067" cy="1794795"/>
          </a:xfrm>
        </p:grpSpPr>
        <p:cxnSp>
          <p:nvCxnSpPr>
            <p:cNvPr id="12" name="Gerade Verbindung mit Pfeil 11"/>
            <p:cNvCxnSpPr/>
            <p:nvPr/>
          </p:nvCxnSpPr>
          <p:spPr>
            <a:xfrm>
              <a:off x="4335118" y="4439794"/>
              <a:ext cx="745067" cy="642146"/>
            </a:xfrm>
            <a:prstGeom prst="straightConnector1">
              <a:avLst/>
            </a:prstGeom>
            <a:ln w="57150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flipV="1">
              <a:off x="4335118" y="5589193"/>
              <a:ext cx="745067" cy="645396"/>
            </a:xfrm>
            <a:prstGeom prst="straightConnector1">
              <a:avLst/>
            </a:prstGeom>
            <a:ln w="57150" cmpd="sng">
              <a:solidFill>
                <a:srgbClr val="005FA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hteck 12"/>
          <p:cNvSpPr/>
          <p:nvPr/>
        </p:nvSpPr>
        <p:spPr>
          <a:xfrm rot="16200000">
            <a:off x="-142318" y="3762153"/>
            <a:ext cx="1819968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5613">
              <a:lnSpc>
                <a:spcPts val="1700"/>
              </a:lnSpc>
            </a:pPr>
            <a:r>
              <a:rPr lang="de-DE" sz="1400" dirty="0">
                <a:solidFill>
                  <a:srgbClr val="E78444"/>
                </a:solidFill>
                <a:latin typeface="Verdana" charset="0"/>
                <a:cs typeface="Arial" charset="0"/>
              </a:rPr>
              <a:t>in </a:t>
            </a: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jeder Gesellschaft notwendig </a:t>
            </a:r>
            <a:b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</a:b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(</a:t>
            </a:r>
            <a:r>
              <a:rPr lang="de-DE" sz="1400" dirty="0">
                <a:solidFill>
                  <a:srgbClr val="E78444"/>
                </a:solidFill>
                <a:latin typeface="Verdana" charset="0"/>
                <a:cs typeface="Arial" charset="0"/>
              </a:rPr>
              <a:t>Inhalt)</a:t>
            </a:r>
          </a:p>
        </p:txBody>
      </p:sp>
      <p:sp>
        <p:nvSpPr>
          <p:cNvPr id="18" name="Rechteck 17"/>
          <p:cNvSpPr/>
          <p:nvPr/>
        </p:nvSpPr>
        <p:spPr>
          <a:xfrm rot="16200000">
            <a:off x="137239" y="5539260"/>
            <a:ext cx="126085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455613">
              <a:lnSpc>
                <a:spcPts val="1700"/>
              </a:lnSpc>
            </a:pP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Kapitalismus-spezifisch </a:t>
            </a:r>
            <a:r>
              <a:rPr lang="de-DE" sz="1400" dirty="0">
                <a:solidFill>
                  <a:srgbClr val="E78444"/>
                </a:solidFill>
                <a:latin typeface="Verdana" charset="0"/>
                <a:cs typeface="Arial" charset="0"/>
              </a:rPr>
              <a:t>(</a:t>
            </a:r>
            <a:r>
              <a:rPr lang="de-DE" sz="1400" dirty="0" smtClean="0">
                <a:solidFill>
                  <a:srgbClr val="E78444"/>
                </a:solidFill>
                <a:latin typeface="Verdana" charset="0"/>
                <a:cs typeface="Arial" charset="0"/>
              </a:rPr>
              <a:t>Form)</a:t>
            </a:r>
            <a:endParaRPr lang="de-DE" sz="1400" dirty="0">
              <a:solidFill>
                <a:srgbClr val="E78444"/>
              </a:solidFill>
              <a:latin typeface="Verdan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11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450851" y="4595189"/>
            <a:ext cx="8999538" cy="18463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" name="Gruppierung 3"/>
          <p:cNvGrpSpPr/>
          <p:nvPr/>
        </p:nvGrpSpPr>
        <p:grpSpPr>
          <a:xfrm>
            <a:off x="689505" y="1434025"/>
            <a:ext cx="8302094" cy="2740855"/>
            <a:chOff x="689505" y="1374763"/>
            <a:chExt cx="8302094" cy="2740855"/>
          </a:xfrm>
        </p:grpSpPr>
        <p:pic>
          <p:nvPicPr>
            <p:cNvPr id="3" name="Bild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" y="2976511"/>
              <a:ext cx="1332210" cy="1139107"/>
            </a:xfrm>
            <a:prstGeom prst="rect">
              <a:avLst/>
            </a:prstGeom>
          </p:spPr>
        </p:pic>
        <p:grpSp>
          <p:nvGrpSpPr>
            <p:cNvPr id="6" name="Gruppierung 5"/>
            <p:cNvGrpSpPr/>
            <p:nvPr/>
          </p:nvGrpSpPr>
          <p:grpSpPr>
            <a:xfrm>
              <a:off x="2226731" y="1374763"/>
              <a:ext cx="6764868" cy="2580422"/>
              <a:chOff x="2226731" y="1516514"/>
              <a:chExt cx="6764868" cy="2599067"/>
            </a:xfrm>
          </p:grpSpPr>
          <p:sp>
            <p:nvSpPr>
              <p:cNvPr id="5" name="Ovale Legende 4"/>
              <p:cNvSpPr/>
              <p:nvPr/>
            </p:nvSpPr>
            <p:spPr>
              <a:xfrm>
                <a:off x="2226732" y="1516514"/>
                <a:ext cx="6764867" cy="2599067"/>
              </a:xfrm>
              <a:prstGeom prst="wedgeEllipseCallout">
                <a:avLst>
                  <a:gd name="adj1" fmla="val -47572"/>
                  <a:gd name="adj2" fmla="val 45167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7" name="Rechteck 6"/>
              <p:cNvSpPr/>
              <p:nvPr/>
            </p:nvSpPr>
            <p:spPr>
              <a:xfrm>
                <a:off x="2226731" y="1793224"/>
                <a:ext cx="6764867" cy="2066239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831850">
                  <a:lnSpc>
                    <a:spcPts val="2300"/>
                  </a:lnSpc>
                </a:pP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Gebrauchswerte bilden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den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stofflichen Inhalt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des Reichtums,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welches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immer seine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gesellschaftliche </a:t>
                </a:r>
                <a: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Form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sei.</a:t>
                </a:r>
                <a:r>
                  <a:rPr lang="de-DE" sz="2000" dirty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  <a:r>
                  <a:rPr lang="de-DE" sz="2000" dirty="0" smtClean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In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der von uns zu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betrachtenden Gesell-</a:t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err="1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schaftsform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bilden sie zugleich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die </a:t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stofflichen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Träger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 des – Tauschwerts. </a:t>
                </a:r>
              </a:p>
              <a:p>
                <a:pPr algn="ctr" defTabSz="831850">
                  <a:lnSpc>
                    <a:spcPts val="2300"/>
                  </a:lnSpc>
                </a:pPr>
                <a:r>
                  <a:rPr lang="de-DE" sz="14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(MEW 23: 50)</a:t>
                </a:r>
                <a:endParaRPr lang="it-IT" sz="1400" dirty="0">
                  <a:solidFill>
                    <a:srgbClr val="005FA0"/>
                  </a:solidFill>
                  <a:latin typeface="Verdana" charset="0"/>
                  <a:ea typeface="SimSun" charset="0"/>
                  <a:cs typeface="SimSun" charset="0"/>
                </a:endParaRPr>
              </a:p>
            </p:txBody>
          </p:sp>
        </p:grpSp>
      </p:grpSp>
      <p:sp>
        <p:nvSpPr>
          <p:cNvPr id="2" name="Rechteck 1"/>
          <p:cNvSpPr/>
          <p:nvPr/>
        </p:nvSpPr>
        <p:spPr>
          <a:xfrm>
            <a:off x="630850" y="4774477"/>
            <a:ext cx="1994429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Stofflicher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Inhalt:</a:t>
            </a:r>
          </a:p>
          <a:p>
            <a:pPr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Sack Weizen</a:t>
            </a:r>
          </a:p>
        </p:txBody>
      </p:sp>
      <p:sp>
        <p:nvSpPr>
          <p:cNvPr id="9" name="Rechteck 8"/>
          <p:cNvSpPr/>
          <p:nvPr/>
        </p:nvSpPr>
        <p:spPr>
          <a:xfrm>
            <a:off x="630850" y="5484947"/>
            <a:ext cx="2443161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Gesellschaftliche Form im Feudalismus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: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Abgabe/Zehnt</a:t>
            </a:r>
            <a:endParaRPr lang="de-DE" sz="1700" dirty="0">
              <a:solidFill>
                <a:srgbClr val="E78444"/>
              </a:solidFill>
              <a:latin typeface="Verdana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898133" y="4774477"/>
            <a:ext cx="2372255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S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tofflicher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Inhalt:</a:t>
            </a:r>
          </a:p>
          <a:p>
            <a:pPr algn="r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</a:rPr>
              <a:t>Sack Weizen</a:t>
            </a:r>
          </a:p>
        </p:txBody>
      </p:sp>
      <p:sp>
        <p:nvSpPr>
          <p:cNvPr id="11" name="Rechteck 10"/>
          <p:cNvSpPr/>
          <p:nvPr/>
        </p:nvSpPr>
        <p:spPr>
          <a:xfrm>
            <a:off x="6771134" y="5484947"/>
            <a:ext cx="2499254" cy="784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</a:rPr>
              <a:t>G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esellschaftliche Form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im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Kapitalismus: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Ware</a:t>
            </a:r>
            <a:endParaRPr lang="de-DE" sz="1700" dirty="0">
              <a:solidFill>
                <a:srgbClr val="E78444"/>
              </a:solidFill>
              <a:latin typeface="Verdana"/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34" y="4807194"/>
            <a:ext cx="1208984" cy="1397887"/>
          </a:xfrm>
          <a:prstGeom prst="rect">
            <a:avLst/>
          </a:prstGeom>
        </p:spPr>
      </p:pic>
      <p:pic>
        <p:nvPicPr>
          <p:cNvPr id="14" name="Bild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34" y="4807194"/>
            <a:ext cx="1208984" cy="1397887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52438" y="460209"/>
            <a:ext cx="8997950" cy="8502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Unterschied: stofflicher Inhalt und gesellschaftliche Form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748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52438" y="460375"/>
            <a:ext cx="8997950" cy="4270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</a:pPr>
            <a:r>
              <a:rPr lang="de-DE" sz="2900" b="1" dirty="0" smtClean="0">
                <a:solidFill>
                  <a:srgbClr val="005FA0"/>
                </a:solidFill>
                <a:latin typeface="Verdana"/>
                <a:cs typeface="Verdana"/>
              </a:rPr>
              <a:t>Wertgröße und Produktivkraft</a:t>
            </a:r>
            <a:endParaRPr lang="de-DE" sz="2900" dirty="0">
              <a:solidFill>
                <a:srgbClr val="005FA0"/>
              </a:solidFill>
              <a:latin typeface="Verdana"/>
              <a:cs typeface="Verdana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52438" y="1667762"/>
            <a:ext cx="898789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sz="1700" dirty="0">
                <a:solidFill>
                  <a:srgbClr val="E78444"/>
                </a:solidFill>
                <a:latin typeface="Verdana"/>
                <a:cs typeface="Arial" charset="0"/>
              </a:rPr>
              <a:t>Wertgröße: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Menge wertbildender abstrakter Arbeit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452438" y="2109372"/>
            <a:ext cx="89878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lnSpc>
                <a:spcPts val="2000"/>
              </a:lnSpc>
            </a:pP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Wertbildend ist jedoch nicht die individuell verausgabte Arbeitszeit,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>sondern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nur die </a:t>
            </a:r>
            <a:r>
              <a:rPr lang="de-DE" sz="1700" dirty="0">
                <a:solidFill>
                  <a:srgbClr val="E78444"/>
                </a:solidFill>
                <a:latin typeface="Verdana"/>
                <a:cs typeface="Arial" charset="0"/>
              </a:rPr>
              <a:t>gesellschaftlich notwendige Arbeitszeit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.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/>
            </a:r>
            <a:b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>Sie </a:t>
            </a:r>
            <a:r>
              <a:rPr lang="de-DE" sz="1700" dirty="0">
                <a:solidFill>
                  <a:srgbClr val="005FA0"/>
                </a:solidFill>
                <a:latin typeface="Verdana"/>
                <a:cs typeface="Arial" charset="0"/>
              </a:rPr>
              <a:t>ist wesentlich abhängig von </a:t>
            </a:r>
            <a:r>
              <a:rPr lang="de-DE" sz="1700" dirty="0" smtClean="0">
                <a:solidFill>
                  <a:srgbClr val="005FA0"/>
                </a:solidFill>
                <a:latin typeface="Verdana"/>
                <a:cs typeface="Arial" charset="0"/>
              </a:rPr>
              <a:t>der …</a:t>
            </a:r>
            <a:endParaRPr lang="de-DE" sz="1700" dirty="0">
              <a:solidFill>
                <a:srgbClr val="005FA0"/>
              </a:solidFill>
              <a:latin typeface="Verdana"/>
              <a:cs typeface="Arial" charset="0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452438" y="3074202"/>
            <a:ext cx="89878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37931725" indent="-37474525"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eaLnBrk="0" hangingPunct="0"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>
              <a:lnSpc>
                <a:spcPts val="2000"/>
              </a:lnSpc>
            </a:pP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… </a:t>
            </a:r>
            <a:r>
              <a:rPr lang="de-DE" sz="1700" dirty="0" smtClean="0">
                <a:solidFill>
                  <a:srgbClr val="E78444"/>
                </a:solidFill>
                <a:latin typeface="Verdana"/>
              </a:rPr>
              <a:t>Produktivkraft</a:t>
            </a:r>
            <a:r>
              <a:rPr lang="de-DE" sz="1700" dirty="0">
                <a:solidFill>
                  <a:srgbClr val="E78444"/>
                </a:solidFill>
                <a:latin typeface="Verdana"/>
              </a:rPr>
              <a:t>: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 Stand der Technik,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mit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der in einem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gegebenen </a:t>
            </a:r>
            <a:br>
              <a:rPr lang="de-DE" sz="1700" dirty="0" smtClean="0">
                <a:solidFill>
                  <a:srgbClr val="005FA0"/>
                </a:solidFill>
                <a:latin typeface="Verdana"/>
              </a:rPr>
            </a:b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Zeitraum eine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bestimmte Menge an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Produkten </a:t>
            </a:r>
            <a:r>
              <a:rPr lang="de-DE" sz="1700" dirty="0">
                <a:solidFill>
                  <a:srgbClr val="005FA0"/>
                </a:solidFill>
                <a:latin typeface="Verdana"/>
              </a:rPr>
              <a:t>hergestellt </a:t>
            </a:r>
            <a:r>
              <a:rPr lang="de-DE" sz="1700" dirty="0" smtClean="0">
                <a:solidFill>
                  <a:srgbClr val="005FA0"/>
                </a:solidFill>
                <a:latin typeface="Verdana"/>
              </a:rPr>
              <a:t>wird.</a:t>
            </a:r>
            <a:endParaRPr lang="de-DE" sz="1700" dirty="0">
              <a:solidFill>
                <a:srgbClr val="005FA0"/>
              </a:solidFill>
              <a:latin typeface="Verdana"/>
            </a:endParaRPr>
          </a:p>
        </p:txBody>
      </p:sp>
      <p:grpSp>
        <p:nvGrpSpPr>
          <p:cNvPr id="14" name="Gruppierung 13"/>
          <p:cNvGrpSpPr/>
          <p:nvPr/>
        </p:nvGrpSpPr>
        <p:grpSpPr>
          <a:xfrm>
            <a:off x="8499164" y="1458657"/>
            <a:ext cx="941164" cy="2490811"/>
            <a:chOff x="8499164" y="1458657"/>
            <a:chExt cx="941164" cy="2490811"/>
          </a:xfrm>
        </p:grpSpPr>
        <p:pic>
          <p:nvPicPr>
            <p:cNvPr id="18" name="Bild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164" y="1458657"/>
              <a:ext cx="941164" cy="702463"/>
            </a:xfrm>
            <a:prstGeom prst="rect">
              <a:avLst/>
            </a:prstGeom>
          </p:spPr>
        </p:pic>
        <p:pic>
          <p:nvPicPr>
            <p:cNvPr id="19" name="Bild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164" y="2282175"/>
              <a:ext cx="941164" cy="702463"/>
            </a:xfrm>
            <a:prstGeom prst="rect">
              <a:avLst/>
            </a:prstGeom>
          </p:spPr>
        </p:pic>
        <p:pic>
          <p:nvPicPr>
            <p:cNvPr id="20" name="Bild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164" y="3247005"/>
              <a:ext cx="941164" cy="702463"/>
            </a:xfrm>
            <a:prstGeom prst="rect">
              <a:avLst/>
            </a:prstGeom>
          </p:spPr>
        </p:pic>
      </p:grpSp>
      <p:grpSp>
        <p:nvGrpSpPr>
          <p:cNvPr id="23" name="Gruppierung 22"/>
          <p:cNvGrpSpPr/>
          <p:nvPr/>
        </p:nvGrpSpPr>
        <p:grpSpPr>
          <a:xfrm>
            <a:off x="689505" y="3978090"/>
            <a:ext cx="8302094" cy="2466131"/>
            <a:chOff x="689505" y="1649487"/>
            <a:chExt cx="8302094" cy="2466131"/>
          </a:xfrm>
        </p:grpSpPr>
        <p:pic>
          <p:nvPicPr>
            <p:cNvPr id="24" name="Bild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505" y="2976511"/>
              <a:ext cx="1332210" cy="1139107"/>
            </a:xfrm>
            <a:prstGeom prst="rect">
              <a:avLst/>
            </a:prstGeom>
          </p:spPr>
        </p:pic>
        <p:grpSp>
          <p:nvGrpSpPr>
            <p:cNvPr id="25" name="Gruppierung 24"/>
            <p:cNvGrpSpPr/>
            <p:nvPr/>
          </p:nvGrpSpPr>
          <p:grpSpPr>
            <a:xfrm>
              <a:off x="2226732" y="1649487"/>
              <a:ext cx="6764867" cy="2305697"/>
              <a:chOff x="2226732" y="1793223"/>
              <a:chExt cx="6764867" cy="2322357"/>
            </a:xfrm>
          </p:grpSpPr>
          <p:sp>
            <p:nvSpPr>
              <p:cNvPr id="26" name="Ovale Legende 25"/>
              <p:cNvSpPr/>
              <p:nvPr/>
            </p:nvSpPr>
            <p:spPr>
              <a:xfrm>
                <a:off x="2226732" y="1793223"/>
                <a:ext cx="6764867" cy="2322357"/>
              </a:xfrm>
              <a:prstGeom prst="wedgeEllipseCallout">
                <a:avLst>
                  <a:gd name="adj1" fmla="val -47572"/>
                  <a:gd name="adj2" fmla="val 45167"/>
                </a:avLst>
              </a:prstGeom>
              <a:solidFill>
                <a:schemeClr val="bg1"/>
              </a:solidFill>
              <a:ln w="19050" cmpd="sng">
                <a:solidFill>
                  <a:srgbClr val="E7844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100208" tIns="50104" rIns="100208" bIns="50104" rtlCol="0" anchor="ctr"/>
              <a:lstStyle/>
              <a:p>
                <a:pPr algn="ctr">
                  <a:lnSpc>
                    <a:spcPts val="2000"/>
                  </a:lnSpc>
                  <a:buClrTx/>
                  <a:buFontTx/>
                  <a:buNone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</a:pPr>
                <a:endParaRPr lang="de-DE" sz="1400" dirty="0">
                  <a:solidFill>
                    <a:srgbClr val="780224"/>
                  </a:solidFill>
                  <a:latin typeface="Verdana"/>
                </a:endParaRPr>
              </a:p>
            </p:txBody>
          </p:sp>
          <p:sp>
            <p:nvSpPr>
              <p:cNvPr id="27" name="Rechteck 26"/>
              <p:cNvSpPr/>
              <p:nvPr/>
            </p:nvSpPr>
            <p:spPr>
              <a:xfrm>
                <a:off x="2226732" y="2091676"/>
                <a:ext cx="6764867" cy="1769155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 defTabSz="831850">
                  <a:lnSpc>
                    <a:spcPts val="2300"/>
                  </a:lnSpc>
                </a:pP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Je größer die </a:t>
                </a:r>
                <a: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Produktivkraft </a:t>
                </a:r>
                <a:br>
                  <a:rPr lang="de-DE" sz="2000" dirty="0" smtClean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der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Arbeit, desto kleiner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die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zur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Herstellung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eines Artikels erheischte Arbeitszeit,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desto 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kleiner die in ihm kristallisierte </a:t>
                </a: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/>
                </a:r>
                <a:b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</a:br>
                <a:r>
                  <a:rPr lang="de-DE" sz="20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Arbeitsmasse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, desto kleiner sein </a:t>
                </a:r>
                <a:r>
                  <a:rPr lang="de-DE" sz="2000" dirty="0">
                    <a:solidFill>
                      <a:srgbClr val="E78444"/>
                    </a:solidFill>
                    <a:latin typeface="Verdana" charset="0"/>
                    <a:ea typeface="SimSun" charset="0"/>
                    <a:cs typeface="SimSun" charset="0"/>
                  </a:rPr>
                  <a:t>Wert</a:t>
                </a:r>
                <a:r>
                  <a:rPr lang="de-DE" sz="20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.</a:t>
                </a:r>
                <a:r>
                  <a:rPr lang="de-DE" sz="2000" dirty="0">
                    <a:solidFill>
                      <a:srgbClr val="720323"/>
                    </a:solidFill>
                    <a:latin typeface="Verdana" charset="0"/>
                    <a:ea typeface="SimSun" charset="0"/>
                    <a:cs typeface="SimSun" charset="0"/>
                  </a:rPr>
                  <a:t> </a:t>
                </a:r>
              </a:p>
              <a:p>
                <a:pPr algn="ctr" defTabSz="831850">
                  <a:lnSpc>
                    <a:spcPts val="2300"/>
                  </a:lnSpc>
                </a:pPr>
                <a:r>
                  <a:rPr lang="de-DE" sz="14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(</a:t>
                </a:r>
                <a:r>
                  <a:rPr lang="de-DE" sz="1400" dirty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MEW 23: </a:t>
                </a:r>
                <a:r>
                  <a:rPr lang="de-DE" sz="1400" dirty="0" smtClean="0">
                    <a:solidFill>
                      <a:srgbClr val="005FA0"/>
                    </a:solidFill>
                    <a:latin typeface="Verdana" charset="0"/>
                    <a:ea typeface="SimSun" charset="0"/>
                    <a:cs typeface="SimSun" charset="0"/>
                  </a:rPr>
                  <a:t>55)</a:t>
                </a:r>
                <a:endParaRPr lang="it-IT" sz="1400" dirty="0">
                  <a:solidFill>
                    <a:srgbClr val="005FA0"/>
                  </a:solidFill>
                  <a:latin typeface="Verdana" charset="0"/>
                  <a:ea typeface="SimSun" charset="0"/>
                  <a:cs typeface="SimSun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67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1099</Words>
  <Application>Microsoft Office PowerPoint</Application>
  <PresentationFormat>Benutzerdefiniert</PresentationFormat>
  <Paragraphs>202</Paragraphs>
  <Slides>21</Slides>
  <Notes>16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2" baseType="lpstr"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Mäcki Bärli</dc:creator>
  <cp:lastModifiedBy>Satz Win</cp:lastModifiedBy>
  <cp:revision>278</cp:revision>
  <dcterms:created xsi:type="dcterms:W3CDTF">2015-01-12T08:41:29Z</dcterms:created>
  <dcterms:modified xsi:type="dcterms:W3CDTF">2015-01-13T09:56:37Z</dcterms:modified>
</cp:coreProperties>
</file>